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30"/>
  </p:notesMasterIdLst>
  <p:sldIdLst>
    <p:sldId id="256" r:id="rId2"/>
    <p:sldId id="265" r:id="rId3"/>
    <p:sldId id="266" r:id="rId4"/>
    <p:sldId id="286" r:id="rId5"/>
    <p:sldId id="259" r:id="rId6"/>
    <p:sldId id="258" r:id="rId7"/>
    <p:sldId id="287" r:id="rId8"/>
    <p:sldId id="264" r:id="rId9"/>
    <p:sldId id="291" r:id="rId10"/>
    <p:sldId id="288" r:id="rId11"/>
    <p:sldId id="271" r:id="rId12"/>
    <p:sldId id="267" r:id="rId13"/>
    <p:sldId id="272" r:id="rId14"/>
    <p:sldId id="289" r:id="rId15"/>
    <p:sldId id="290" r:id="rId16"/>
    <p:sldId id="269" r:id="rId17"/>
    <p:sldId id="273" r:id="rId18"/>
    <p:sldId id="262" r:id="rId19"/>
    <p:sldId id="275" r:id="rId20"/>
    <p:sldId id="277" r:id="rId21"/>
    <p:sldId id="274" r:id="rId22"/>
    <p:sldId id="278" r:id="rId23"/>
    <p:sldId id="276" r:id="rId24"/>
    <p:sldId id="279" r:id="rId25"/>
    <p:sldId id="263" r:id="rId26"/>
    <p:sldId id="282" r:id="rId27"/>
    <p:sldId id="270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66"/>
    <a:srgbClr val="6BFD72"/>
    <a:srgbClr val="CC66FF"/>
    <a:srgbClr val="CC00FF"/>
    <a:srgbClr val="03FB0F"/>
    <a:srgbClr val="01BF0A"/>
    <a:srgbClr val="EA4B04"/>
    <a:srgbClr val="6600CC"/>
    <a:srgbClr val="FFCC00"/>
    <a:srgbClr val="1A7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9" autoAdjust="0"/>
  </p:normalViewPr>
  <p:slideViewPr>
    <p:cSldViewPr>
      <p:cViewPr varScale="1">
        <p:scale>
          <a:sx n="120" d="100"/>
          <a:sy n="120" d="100"/>
        </p:scale>
        <p:origin x="13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ED449-A019-493B-966D-394DA0ACC8B3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9AC32-C01E-4CF9-B862-F9D63CD68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C32-C01E-4CF9-B862-F9D63CD686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4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C32-C01E-4CF9-B862-F9D63CD686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7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C32-C01E-4CF9-B862-F9D63CD686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5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C32-C01E-4CF9-B862-F9D63CD686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8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4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3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2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9625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524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244B0B-CE09-4F0E-A4A1-63C26D73DEDA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AE706A-6FAB-4F98-87E6-521AD9DEB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0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sucrexchange.ucr.edu/req_v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sucr.ucr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oz.com/364459" TargetMode="External"/><Relationship Id="rId2" Type="http://schemas.openxmlformats.org/officeDocument/2006/relationships/hyperlink" Target="http://asucrexchange.ucr.edu/account_activation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sucrexchange.ucr.edu/authorized_signers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sucrfinance@ucr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85" y="2743200"/>
            <a:ext cx="7756732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Account Activation for Organizations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772416" cy="1953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2589" y="4724400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2018-2019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43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T-Shirts funded by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ASUCR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59" y="1524000"/>
            <a:ext cx="7663441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Funding for </a:t>
            </a:r>
            <a:r>
              <a:rPr lang="en-US" b="1" dirty="0" smtClean="0"/>
              <a:t>t-shirts/uniforms </a:t>
            </a:r>
            <a:r>
              <a:rPr lang="en-US" b="1" dirty="0"/>
              <a:t>out of allocated funds require a few steps</a:t>
            </a:r>
            <a:r>
              <a:rPr lang="en-US" dirty="0"/>
              <a:t>:</a:t>
            </a:r>
          </a:p>
          <a:p>
            <a:r>
              <a:rPr lang="en-US" dirty="0"/>
              <a:t>Must be listed on your org's approved budget.</a:t>
            </a:r>
          </a:p>
          <a:p>
            <a:r>
              <a:rPr lang="en-US" dirty="0"/>
              <a:t>Must include the ASUCR logo. (minimum size 2x2) download the logos on the ASUCR website.</a:t>
            </a:r>
          </a:p>
          <a:p>
            <a:r>
              <a:rPr lang="en-US" dirty="0"/>
              <a:t>Preferably include the words "sponsored by".</a:t>
            </a:r>
          </a:p>
          <a:p>
            <a:r>
              <a:rPr lang="en-US" dirty="0"/>
              <a:t>Will need to </a:t>
            </a:r>
            <a:r>
              <a:rPr lang="en-US" dirty="0" smtClean="0"/>
              <a:t>attach </a:t>
            </a:r>
            <a:r>
              <a:rPr lang="en-US" dirty="0"/>
              <a:t>a Print Preview from the VENDOR showing the design and location of the ASUCR logo along with 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  <a:hlinkClick r:id="rId3"/>
              </a:rPr>
              <a:t>requisition</a:t>
            </a:r>
            <a:r>
              <a:rPr lang="en-US" dirty="0"/>
              <a:t>.</a:t>
            </a:r>
          </a:p>
          <a:p>
            <a:r>
              <a:rPr lang="en-US" dirty="0"/>
              <a:t>Will need to purchase </a:t>
            </a:r>
            <a:r>
              <a:rPr lang="en-US" dirty="0" smtClean="0"/>
              <a:t>an additional </a:t>
            </a:r>
            <a:r>
              <a:rPr lang="en-US" dirty="0"/>
              <a:t>t-shirt which will be displayed in the ASUCR Bear's Den.  This needs to be delivered to the ASUCR Front office with the requisition or upon receipt of the t-shirts.</a:t>
            </a:r>
          </a:p>
          <a:p>
            <a:r>
              <a:rPr lang="en-US" dirty="0"/>
              <a:t>Allocated funds will pay up to 10% over </a:t>
            </a:r>
            <a:r>
              <a:rPr lang="en-US" dirty="0" smtClean="0"/>
              <a:t>the amount of members listed </a:t>
            </a:r>
            <a:r>
              <a:rPr lang="en-US" dirty="0"/>
              <a:t>Highlander Link roster in Fall quarter and 5% over in Winter quarter. </a:t>
            </a:r>
            <a:r>
              <a:rPr lang="en-US" i="1" dirty="0"/>
              <a:t> </a:t>
            </a:r>
            <a:r>
              <a:rPr lang="en-US" b="1" i="1" dirty="0"/>
              <a:t>T-shirts ordered in Spring quarter will not be covered by allocated funds. </a:t>
            </a:r>
            <a:r>
              <a:rPr lang="en-US" b="1" i="1" dirty="0">
                <a:solidFill>
                  <a:schemeClr val="bg1"/>
                </a:solidFill>
              </a:rPr>
              <a:t> 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100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1066800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Speakers/Professional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267199"/>
          </a:xfrm>
        </p:spPr>
        <p:txBody>
          <a:bodyPr/>
          <a:lstStyle/>
          <a:p>
            <a:r>
              <a:rPr lang="en-US" dirty="0"/>
              <a:t>For payment of professional services/performer you </a:t>
            </a:r>
            <a:r>
              <a:rPr lang="en-US" b="1" dirty="0"/>
              <a:t>MUST</a:t>
            </a:r>
            <a:r>
              <a:rPr lang="en-US" dirty="0"/>
              <a:t> make an appointment with Org Funding Specialist first.</a:t>
            </a:r>
          </a:p>
          <a:p>
            <a:r>
              <a:rPr lang="en-US" dirty="0" smtClean="0"/>
              <a:t>Must be a professional; can not pay a student, faculty, or staff. With a federal tax ID number. </a:t>
            </a:r>
          </a:p>
          <a:p>
            <a:r>
              <a:rPr lang="en-US" dirty="0" smtClean="0"/>
              <a:t>Payment </a:t>
            </a:r>
            <a:r>
              <a:rPr lang="en-US" dirty="0"/>
              <a:t>is limited to $600 per year and </a:t>
            </a:r>
            <a:r>
              <a:rPr lang="en-US" b="1" dirty="0"/>
              <a:t>MUST</a:t>
            </a:r>
            <a:r>
              <a:rPr lang="en-US" dirty="0"/>
              <a:t> be a direct payment to the professional/performer. Reimbursement will not be processed.  </a:t>
            </a:r>
          </a:p>
          <a:p>
            <a:r>
              <a:rPr lang="en-US" dirty="0"/>
              <a:t>These expenses must be relevant to the org’s mission statement and requested </a:t>
            </a:r>
            <a:r>
              <a:rPr lang="en-US" b="1" dirty="0"/>
              <a:t>at least 2 weeks in advance</a:t>
            </a:r>
            <a:r>
              <a:rPr lang="en-US" dirty="0"/>
              <a:t>. Failure to do so may result in no payment. No exceptions.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404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848600" cy="852256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Allocated funds vs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Rollover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848600" cy="481289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As of July 1, 2016 ASUCR will no longer require a 15% income requirement and will no longer accept deposits into org accounts.  However, your org may have unused rollover/income from previous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years.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ou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request to withdrawn the funds from your ASUCR to be deposited in your Org’s outside bank account, however, an org outside bank account needs to be established.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Allocated funds are the funds that your org requests from ASUCR.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Allocated funds do not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rollover and those funds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may not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be withdrawn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(unspent funds will return to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ASUCR by June 30th).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245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000"/>
            <a:ext cx="8260672" cy="1039427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828801"/>
            <a:ext cx="792480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Reimbursement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 after the fact transaction when an org member has paid an org expense and needs to be reimbursed.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Order-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approved caters/vendors are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reapproval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of funds not to exceed the amount stated on the Purchase Order (avoids paying for things out of pocket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). Must be submitted 3 business days in advance from the date needed.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On-Campus Department-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working with on campus department and need to pay for services for example: HUB Event Scheduling to pay for room set-up and equipment or Subway for a sandwich platter for a meeting.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Payment-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paying a vendor directly for example: paying for registration for 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conference or a speaker.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80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36872" cy="1371600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Reimbursement/Purchase order/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on-campus department/direct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09" y="2159949"/>
            <a:ext cx="7924800" cy="3886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transaction starts with a requisition (check/payment request).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After the fact (transaction) is a reimbursement. Usually takes about 2 weeks for check reimbursements.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Before the fact (transaction) is a Purchase Order/On-campus Department/Approved caterer, or Direct Payment. (Planning ahead of time can alleviate paying out of pocket) Please allow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at least 3 business days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to process.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If the transaction involves a reimbursement, only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original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receipts will be accepted and must be paid to the person who paid for 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transaction.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Reimbursements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MUST include proof of payment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Only students or advisors can get reimburse.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6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81" y="554207"/>
            <a:ext cx="7574872" cy="685800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requisition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 check/payment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request, ASUCR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can not process anything without 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it.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requisition form can be found at the ASUCR office and is also available on the ASUCR website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hlinkClick r:id="rId2"/>
              </a:rPr>
              <a:t>www.asucr.ucr.edu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under forms.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Online requisitions are not automatically numbered. ASUCR asks you to number them in the following format: last 3 digits of your account and 6 digit of the date.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If you have multiple requisitions in 1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day use A, B, C, etc. at the end.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Example: Your org account number is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12345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and the date was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July 12, 2018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you’d use number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345071218A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on the requisition. 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92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32" y="381000"/>
            <a:ext cx="6554867" cy="762000"/>
          </a:xfr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fill out a requisition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66" y="1371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Fill out every single field on the requisition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Especially the following ones:</a:t>
            </a:r>
          </a:p>
          <a:p>
            <a:pPr lvl="1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Name of Requestor (person requesting the funds).</a:t>
            </a:r>
          </a:p>
          <a:p>
            <a:pPr lvl="1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Cell/Phone # (number of the person who purchased the items).</a:t>
            </a:r>
          </a:p>
          <a:p>
            <a:pPr lvl="1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Payee (person getting reimbursed or vendor).</a:t>
            </a:r>
          </a:p>
          <a:p>
            <a:pPr lvl="1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Signature of an authorized signer (the authorized signer can not be the same as the person being reimbursed). </a:t>
            </a:r>
          </a:p>
          <a:p>
            <a:pPr lvl="1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Grand total (of the reimbursement).</a:t>
            </a:r>
          </a:p>
          <a:p>
            <a:pPr lvl="1"/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Attach original itemized receipts/invoices.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529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24" y="457200"/>
            <a:ext cx="7574872" cy="734627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28" y="1550349"/>
            <a:ext cx="7734300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Please allow two weeks for processing checks.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To avoid delay, attach all back up to requisition. 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Original,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itemized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receipts are required.  Duplicates and copies will not be accepted.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Please tape the corners of receipts to a separate sheet of paper so each is clearly visible behind the requisition.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Reimbursements must be payable to the person who paid for the item(s) directly.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Receipts cannot be dated more than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MONTH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old and from a legitimate company. Proof of payment shall be clearly cited on 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receipts.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All checks will be mailed out so be sure the address is correct.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56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0048"/>
            <a:ext cx="8001000" cy="9144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 requisition for reimbursements should look like: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8" y="1481582"/>
            <a:ext cx="3400800" cy="4367647"/>
          </a:xfrm>
        </p:spPr>
      </p:pic>
      <p:sp>
        <p:nvSpPr>
          <p:cNvPr id="3" name="Right Arrow 2"/>
          <p:cNvSpPr/>
          <p:nvPr/>
        </p:nvSpPr>
        <p:spPr>
          <a:xfrm>
            <a:off x="2279903" y="2532824"/>
            <a:ext cx="729996" cy="9123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799" y="1478214"/>
            <a:ext cx="1975104" cy="12234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Only one signature is required from one Authorized Signer. Please note that the Authorized Signer and the person getting reimbursed can not be the same person. 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279903" y="2850210"/>
            <a:ext cx="729996" cy="11043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2772592"/>
            <a:ext cx="1975104" cy="25391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For internal use only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279903" y="4006099"/>
            <a:ext cx="729996" cy="14038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1773" y="3730271"/>
            <a:ext cx="1975104" cy="5770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List your receipts by vendor and break them down by explanation use</a:t>
            </a:r>
          </a:p>
        </p:txBody>
      </p:sp>
      <p:sp>
        <p:nvSpPr>
          <p:cNvPr id="30" name="Right Arrow 29"/>
          <p:cNvSpPr/>
          <p:nvPr/>
        </p:nvSpPr>
        <p:spPr>
          <a:xfrm rot="10800000">
            <a:off x="6362705" y="3050354"/>
            <a:ext cx="914400" cy="1194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7105" y="2971072"/>
            <a:ext cx="1447800" cy="73866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Make sure the address is correct because checks are mailed out.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67600" y="1295400"/>
            <a:ext cx="1447800" cy="9002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latin typeface="+mj-lt"/>
              </a:rPr>
              <a:t>Req</a:t>
            </a:r>
            <a:r>
              <a:rPr lang="en-US" sz="1050" b="1" dirty="0">
                <a:latin typeface="+mj-lt"/>
              </a:rPr>
              <a:t> # is last 3 numbers of account # and the date you made the requisition</a:t>
            </a:r>
          </a:p>
        </p:txBody>
      </p:sp>
      <p:sp>
        <p:nvSpPr>
          <p:cNvPr id="33" name="Right Arrow 32"/>
          <p:cNvSpPr/>
          <p:nvPr/>
        </p:nvSpPr>
        <p:spPr>
          <a:xfrm rot="10800000">
            <a:off x="6435836" y="1588990"/>
            <a:ext cx="1031764" cy="16063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76800" y="2624063"/>
            <a:ext cx="2286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endParaRPr lang="en-US" sz="13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86400" y="5985302"/>
            <a:ext cx="1219200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For internal use only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02367" y="2375610"/>
            <a:ext cx="1484433" cy="4154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Of the person being reimbursed</a:t>
            </a:r>
          </a:p>
        </p:txBody>
      </p:sp>
      <p:cxnSp>
        <p:nvCxnSpPr>
          <p:cNvPr id="46" name="Elbow Connector 45"/>
          <p:cNvCxnSpPr>
            <a:stCxn id="36" idx="1"/>
          </p:cNvCxnSpPr>
          <p:nvPr/>
        </p:nvCxnSpPr>
        <p:spPr>
          <a:xfrm rot="10800000">
            <a:off x="6362705" y="2130947"/>
            <a:ext cx="839663" cy="4524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2279903" y="3320736"/>
            <a:ext cx="729996" cy="14038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1773" y="3185598"/>
            <a:ext cx="1975104" cy="4154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What, where, when, who &amp; why!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686014" y="2525005"/>
            <a:ext cx="41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✓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597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32072" cy="739922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On-campus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18049" cy="3901510"/>
          </a:xfrm>
        </p:spPr>
        <p:txBody>
          <a:bodyPr>
            <a:normAutofit/>
          </a:bodyPr>
          <a:lstStyle/>
          <a:p>
            <a:r>
              <a:rPr lang="en-US" dirty="0"/>
              <a:t>On-Campus Department services are paid via a </a:t>
            </a:r>
            <a:r>
              <a:rPr lang="en-US" dirty="0" smtClean="0"/>
              <a:t>recharge. </a:t>
            </a:r>
            <a:r>
              <a:rPr lang="en-US" dirty="0"/>
              <a:t>This is done with the use of an account number also known as the FAU. </a:t>
            </a:r>
          </a:p>
          <a:p>
            <a:r>
              <a:rPr lang="en-US" dirty="0"/>
              <a:t>Some examples: </a:t>
            </a:r>
          </a:p>
          <a:p>
            <a:pPr lvl="1"/>
            <a:r>
              <a:rPr lang="en-US" dirty="0"/>
              <a:t>If the org wants to order a sandwich platter from Subway or any of the other Dining venues. </a:t>
            </a:r>
          </a:p>
          <a:p>
            <a:pPr lvl="1"/>
            <a:r>
              <a:rPr lang="en-US" dirty="0"/>
              <a:t>Check out a room with media from HUB Event Scheduling. </a:t>
            </a:r>
          </a:p>
          <a:p>
            <a:pPr lvl="1"/>
            <a:r>
              <a:rPr lang="en-US" dirty="0"/>
              <a:t>Renting the Theatre for a cultural event.</a:t>
            </a:r>
          </a:p>
          <a:p>
            <a:pPr lvl="1"/>
            <a:r>
              <a:rPr lang="en-US" dirty="0"/>
              <a:t>Printing and Reprographics.</a:t>
            </a:r>
          </a:p>
          <a:p>
            <a:r>
              <a:rPr lang="en-US" b="1" dirty="0"/>
              <a:t>Planning ahead of time will alleviate you from having to pay out of pocket. ASUCR needs at least 3 business days to process. 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35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All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Registered Student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Orgs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that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plan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on applying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for general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funding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and/or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grants must activate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their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account.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accounts must be activated each </a:t>
            </a:r>
            <a:r>
              <a:rPr lang="en-US" u="sng" dirty="0">
                <a:solidFill>
                  <a:schemeClr val="bg2">
                    <a:lumMod val="10000"/>
                  </a:schemeClr>
                </a:solidFill>
              </a:rPr>
              <a:t>Academic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year.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Accounts can be activated anytime after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August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and will expire early June.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Student Orgs will not be able to apply for funding unless the account has been activated.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Access to rollover/income funds will not be available until the account has been activated.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033806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Activation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34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60049" y="247030"/>
            <a:ext cx="8184472" cy="873673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How </a:t>
            </a: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requisition for Campus departments should look like: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701762" cy="45720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2321052" y="2385475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6617" y="1958292"/>
            <a:ext cx="1828800" cy="5770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Only one signature is needed from one Authorized Signer 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321052" y="2798707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5948" y="2637922"/>
            <a:ext cx="1975104" cy="4154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Signature of ASUCR’s VP of Finance ONLY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310091" y="3933058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1275" y="3685553"/>
            <a:ext cx="1975104" cy="5770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List all the items that will show up on your event summary/invoice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4100" y="1371600"/>
            <a:ext cx="1447800" cy="9002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latin typeface="+mj-lt"/>
              </a:rPr>
              <a:t>Req</a:t>
            </a:r>
            <a:r>
              <a:rPr lang="en-US" sz="1050" b="1" dirty="0">
                <a:latin typeface="+mj-lt"/>
              </a:rPr>
              <a:t> # is last 3 numbers of account # and the date you made the requisition</a:t>
            </a:r>
          </a:p>
        </p:txBody>
      </p:sp>
      <p:sp>
        <p:nvSpPr>
          <p:cNvPr id="29" name="Right Arrow 28"/>
          <p:cNvSpPr/>
          <p:nvPr/>
        </p:nvSpPr>
        <p:spPr>
          <a:xfrm rot="10800000">
            <a:off x="6781800" y="1600200"/>
            <a:ext cx="6096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76800" y="2319263"/>
            <a:ext cx="2286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r>
              <a:rPr lang="en-US" sz="1350" b="1" dirty="0"/>
              <a:t>✓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0" y="6096000"/>
            <a:ext cx="1219200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For internal use only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006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000"/>
            <a:ext cx="8260672" cy="533400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676400"/>
            <a:ext cx="78486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Must be submitted at least 3 business days in advance.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It avoids paying out of pocket.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Process: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Fill out a requisition.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Attach invoice/price estimate.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 business days later you pick up the PO from the ASUCR office and take it to the vendor.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Return the receipt to the ASUCR office.</a:t>
            </a:r>
          </a:p>
          <a:p>
            <a:pPr marL="0" indent="0">
              <a:buClr>
                <a:srgbClr val="2DA2BF"/>
              </a:buClr>
              <a:buNone/>
            </a:pPr>
            <a:r>
              <a:rPr lang="en-US" sz="2400" b="1" i="1" dirty="0">
                <a:solidFill>
                  <a:srgbClr val="DEF5FA">
                    <a:lumMod val="10000"/>
                  </a:srgbClr>
                </a:solidFill>
              </a:rPr>
              <a:t>Privileges may be revoked if receipts are not received within 1week.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0767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26128" y="228600"/>
            <a:ext cx="8232097" cy="103942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How requisition for PO Requests should look like: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09" y="1369600"/>
            <a:ext cx="4510006" cy="4624251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2166635" y="2412403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1762" y="2058018"/>
            <a:ext cx="1791121" cy="5770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Only one signature is needed from one Authorized Signer 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162883" y="2725291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7779" y="2669405"/>
            <a:ext cx="1975104" cy="4154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Signature of ASUCR’s VP of Finance ONLY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145021" y="3887549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8736" y="3679800"/>
            <a:ext cx="1975104" cy="4154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List all the items that will show up on your receipt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162883" y="4995291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917" y="4856813"/>
            <a:ext cx="1975104" cy="4154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Be sure not to exceed the amount on PO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09975" y="1406087"/>
            <a:ext cx="1447800" cy="9002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REQ # is last 3 numbers of account # and the date you made the requisition</a:t>
            </a:r>
          </a:p>
        </p:txBody>
      </p:sp>
      <p:sp>
        <p:nvSpPr>
          <p:cNvPr id="31" name="Right Arrow 30"/>
          <p:cNvSpPr/>
          <p:nvPr/>
        </p:nvSpPr>
        <p:spPr>
          <a:xfrm rot="10800000">
            <a:off x="6645271" y="1568901"/>
            <a:ext cx="457200" cy="14801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14800" y="4911159"/>
            <a:ext cx="304800" cy="3191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24400" y="2306333"/>
            <a:ext cx="2286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r>
              <a:rPr lang="en-US" sz="1350" b="1" dirty="0"/>
              <a:t>✓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31733" y="4794563"/>
            <a:ext cx="2286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r>
              <a:rPr lang="en-US" sz="1350" b="1" dirty="0"/>
              <a:t>✓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8800" y="6213902"/>
            <a:ext cx="1219200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For internal use only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329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32072" cy="838200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600200"/>
            <a:ext cx="7772400" cy="4267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If ASUCR is paying a vendor directly on the org’s behalf you must provide a copy of their W-9 and an invoice.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May take up to 2 weeks to process the check.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An example for processing direct payment would be paying for registration for a conference.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Another example would be paying for a Professional Service such as a Speaker, DJ, etc. This must be handled as a direct payment. No reimbursement will be allowed.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866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26128" y="103574"/>
            <a:ext cx="8413072" cy="909506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How requisition for direct payments should look like: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050" y="2119446"/>
            <a:ext cx="1975104" cy="5770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Only one signature is required from one Authorized Signer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50" y="2780184"/>
            <a:ext cx="1975104" cy="25391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For internal use only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2594" y="2780184"/>
            <a:ext cx="1447800" cy="73866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Make sure the address is correct because checks are mailed out.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2594" y="1219200"/>
            <a:ext cx="1447800" cy="9002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latin typeface="+mj-lt"/>
              </a:rPr>
              <a:t>Req</a:t>
            </a:r>
            <a:r>
              <a:rPr lang="en-US" sz="1050" b="1" dirty="0">
                <a:latin typeface="+mj-lt"/>
              </a:rPr>
              <a:t> # is last 3 numbers of account # and the date you made the requisition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6800" y="2624063"/>
            <a:ext cx="2286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r>
              <a:rPr lang="en-US" sz="1350" b="1" dirty="0"/>
              <a:t>✓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1143000"/>
            <a:ext cx="4299204" cy="5638799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381250" y="2424246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381250" y="2856384"/>
            <a:ext cx="425196" cy="9867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6575394" y="1371600"/>
            <a:ext cx="457200" cy="14801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6575394" y="2965548"/>
            <a:ext cx="457200" cy="14801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86400" y="6213902"/>
            <a:ext cx="1219200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For internal use only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30747" y="2385524"/>
            <a:ext cx="2286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r>
              <a:rPr lang="en-US" sz="1350" b="1" dirty="0"/>
              <a:t>✓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162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228600"/>
            <a:ext cx="8374774" cy="987587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your receipts should look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549706" cy="3774160"/>
          </a:xfrm>
        </p:spPr>
      </p:pic>
      <p:sp>
        <p:nvSpPr>
          <p:cNvPr id="27" name="TextBox 26"/>
          <p:cNvSpPr txBox="1"/>
          <p:nvPr/>
        </p:nvSpPr>
        <p:spPr>
          <a:xfrm>
            <a:off x="445362" y="1371600"/>
            <a:ext cx="4050437" cy="452431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</a:t>
            </a:r>
            <a:r>
              <a:rPr lang="en-US" sz="2400" b="1" dirty="0"/>
              <a:t>ORIGINAL </a:t>
            </a:r>
            <a:r>
              <a:rPr lang="en-US" sz="2400" dirty="0"/>
              <a:t>receipts will be accepted.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Any personal items should </a:t>
            </a:r>
            <a:r>
              <a:rPr lang="en-US" sz="2400" b="1" dirty="0"/>
              <a:t>NOT </a:t>
            </a:r>
            <a:r>
              <a:rPr lang="en-US" sz="2400" dirty="0"/>
              <a:t>be listed on the receipts.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Tape only the corners of each receipts as </a:t>
            </a:r>
            <a:r>
              <a:rPr lang="en-US" sz="2400" dirty="0" smtClean="0"/>
              <a:t>the ink </a:t>
            </a:r>
            <a:r>
              <a:rPr lang="en-US" sz="2400" dirty="0"/>
              <a:t>will fade.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write on the receipts as they may not be reimbursable.</a:t>
            </a:r>
          </a:p>
          <a:p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0300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8600" y="304800"/>
            <a:ext cx="7696200" cy="762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your receipts should look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316221" y="1251958"/>
            <a:ext cx="5520958" cy="4609032"/>
            <a:chOff x="194042" y="1251958"/>
            <a:chExt cx="5520958" cy="46090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42" y="1251958"/>
              <a:ext cx="5520958" cy="46090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09600" y="1452391"/>
              <a:ext cx="2133600" cy="41549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+mj-lt"/>
                </a:rPr>
                <a:t>Only itemized receipts like this will be accepted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33800" y="1371600"/>
              <a:ext cx="1840992" cy="57708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+mj-lt"/>
                </a:rPr>
                <a:t>This is NOT an itemized receipt and will not be accepted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8631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4801"/>
            <a:ext cx="8032072" cy="762000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 Hearings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73" y="1219200"/>
            <a:ext cx="7467600" cy="4572000"/>
          </a:xfrm>
        </p:spPr>
        <p:txBody>
          <a:bodyPr>
            <a:noAutofit/>
          </a:bodyPr>
          <a:lstStyle/>
          <a:p>
            <a:r>
              <a:rPr lang="en-US" sz="2200" dirty="0"/>
              <a:t>At least one member of your org must attend a finance hearing in order to receive funding.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sign-up sheet comes out </a:t>
            </a:r>
            <a:r>
              <a:rPr lang="en-US" sz="2200" dirty="0" smtClean="0"/>
              <a:t>1 ½ week </a:t>
            </a:r>
            <a:r>
              <a:rPr lang="en-US" sz="2200" dirty="0"/>
              <a:t>prior and you must sign up no later than 3 days </a:t>
            </a:r>
            <a:r>
              <a:rPr lang="en-US" sz="2200" dirty="0" smtClean="0"/>
              <a:t>prior the finance hearing. </a:t>
            </a:r>
            <a:r>
              <a:rPr lang="en-US" sz="2200" dirty="0"/>
              <a:t>It is on a first come first served basis, so signing up early is highly encouraged.</a:t>
            </a:r>
          </a:p>
          <a:p>
            <a:r>
              <a:rPr lang="en-US" sz="2200" dirty="0"/>
              <a:t>You must submit your budget </a:t>
            </a:r>
            <a:r>
              <a:rPr lang="en-US" sz="2200" b="1" dirty="0"/>
              <a:t>BEFORE </a:t>
            </a:r>
            <a:r>
              <a:rPr lang="en-US" sz="2200" dirty="0"/>
              <a:t>signing up for a hearing.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5099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304800" y="1508406"/>
            <a:ext cx="7848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If you have any questions regarding creating your budget, please call the front desk at 951-827-3621 and schedule an appointment </a:t>
            </a:r>
            <a:r>
              <a:rPr lang="en-US" dirty="0" smtClean="0">
                <a:solidFill>
                  <a:schemeClr val="tx1"/>
                </a:solidFill>
              </a:rPr>
              <a:t>with Organization Funding Specialist. </a:t>
            </a: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Meeting </a:t>
            </a:r>
            <a:r>
              <a:rPr lang="en-US" dirty="0" smtClean="0">
                <a:solidFill>
                  <a:schemeClr val="tx1"/>
                </a:solidFill>
              </a:rPr>
              <a:t>with the Organization </a:t>
            </a:r>
            <a:r>
              <a:rPr lang="en-US" smtClean="0">
                <a:solidFill>
                  <a:schemeClr val="tx1"/>
                </a:solidFill>
              </a:rPr>
              <a:t>Funding Specialist is </a:t>
            </a:r>
            <a:r>
              <a:rPr lang="en-US" dirty="0">
                <a:solidFill>
                  <a:schemeClr val="tx1"/>
                </a:solidFill>
              </a:rPr>
              <a:t>highly encouraged before submitting your budget.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Please refer to this PowerPoint and the ASUCR website throughout the year if you need a refresher on the funding procedures.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26128" y="304800"/>
            <a:ext cx="7498672" cy="103942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additional assistance???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277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3" y="533400"/>
            <a:ext cx="8260672" cy="1039427"/>
          </a:xfr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three part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2057400"/>
            <a:ext cx="8260672" cy="398874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Step 1: Activate the account</a:t>
            </a:r>
          </a:p>
          <a:p>
            <a:pPr marL="114300" indent="0">
              <a:buNone/>
            </a:pPr>
            <a:r>
              <a:rPr lang="en-US" dirty="0"/>
              <a:t>How to activate the account</a:t>
            </a:r>
          </a:p>
          <a:p>
            <a:r>
              <a:rPr lang="en-US" dirty="0"/>
              <a:t>View this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  <a:hlinkClick r:id="rId2" tooltip="pp"/>
              </a:rPr>
              <a:t>Account Activation PowerPoint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/>
              <a:t>in its entirety.</a:t>
            </a:r>
          </a:p>
          <a:p>
            <a:r>
              <a:rPr lang="en-US" dirty="0"/>
              <a:t>Take the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  <a:hlinkClick r:id="rId3"/>
              </a:rPr>
              <a:t>Authorized Signers Test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/>
              <a:t>- be sure to enter your </a:t>
            </a:r>
            <a:r>
              <a:rPr lang="en-US" b="1" u="sng" dirty="0"/>
              <a:t>first</a:t>
            </a:r>
            <a:r>
              <a:rPr lang="en-US" b="1" dirty="0"/>
              <a:t> </a:t>
            </a:r>
            <a:r>
              <a:rPr lang="en-US" dirty="0"/>
              <a:t>and </a:t>
            </a:r>
            <a:r>
              <a:rPr lang="en-US" b="1" u="sng" dirty="0"/>
              <a:t>last</a:t>
            </a:r>
            <a:r>
              <a:rPr lang="en-US" dirty="0"/>
              <a:t> name when you log in.</a:t>
            </a:r>
            <a:r>
              <a:rPr lang="en-US" b="1" dirty="0"/>
              <a:t>  </a:t>
            </a:r>
            <a:endParaRPr lang="en-US" dirty="0"/>
          </a:p>
          <a:p>
            <a:r>
              <a:rPr lang="en-US" b="1" dirty="0"/>
              <a:t>YOU DO NOT NEED TO PRINT/TURN IN A COPY OF YOUR TEST - Your test score will be verified by ASUCR.</a:t>
            </a:r>
            <a:endParaRPr lang="en-US" dirty="0"/>
          </a:p>
          <a:p>
            <a:r>
              <a:rPr lang="en-US" dirty="0"/>
              <a:t>You may take the test as many times as needed to pass with an 80% or higher.</a:t>
            </a:r>
          </a:p>
          <a:p>
            <a:pPr marL="1325880" lvl="4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	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lvl="3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82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354617" cy="5969949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900" b="1" dirty="0"/>
              <a:t>Requirements</a:t>
            </a:r>
          </a:p>
          <a:p>
            <a:r>
              <a:rPr lang="en-US" sz="2600" dirty="0"/>
              <a:t>Must pass the test with a minimum of 80%</a:t>
            </a:r>
          </a:p>
          <a:p>
            <a:r>
              <a:rPr lang="en-US" sz="2600" dirty="0"/>
              <a:t>A minimum of 2 and a maximum of 3 members must complete the test (Members usually consist of the President, the VP, and/or the Treasurer. All signers must be current full-time undergraduate students, which means must be enrolled in at least 12 units and cannot be wait-listed for any classes below the 12 units. These individuals are known as the Authorized Signers.)</a:t>
            </a:r>
          </a:p>
          <a:p>
            <a:r>
              <a:rPr lang="en-US" sz="2600" dirty="0"/>
              <a:t>Once the requirements are met, complete the </a:t>
            </a:r>
            <a:r>
              <a:rPr lang="en-US" sz="2600" dirty="0">
                <a:solidFill>
                  <a:schemeClr val="bg1"/>
                </a:solidFill>
                <a:hlinkClick r:id="rId2" tooltip="as"/>
              </a:rPr>
              <a:t>Authorized Signers Form</a:t>
            </a:r>
            <a:r>
              <a:rPr lang="en-US" sz="2600" dirty="0">
                <a:solidFill>
                  <a:schemeClr val="bg1"/>
                </a:solidFill>
              </a:rPr>
              <a:t> </a:t>
            </a:r>
            <a:r>
              <a:rPr lang="en-US" sz="2600" dirty="0"/>
              <a:t>and return the original copy to the ASUCR office at the front desk.  Wet signatures are required (hand </a:t>
            </a:r>
            <a:r>
              <a:rPr lang="en-US" sz="2600" dirty="0" smtClean="0"/>
              <a:t>written and </a:t>
            </a:r>
            <a:r>
              <a:rPr lang="en-US" sz="2600" dirty="0"/>
              <a:t>in ink).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Authorized signers are the only members who can sign on behalf of the org.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Every requisition must be signed by one of the authorized signers. Only one signature is required. Authorized signer CAN NOT sign for their own reimbursements. </a:t>
            </a:r>
          </a:p>
          <a:p>
            <a:pPr marL="1325880" lvl="4" indent="0">
              <a:buNone/>
            </a:pPr>
            <a:r>
              <a:rPr lang="en-US" sz="2400" dirty="0"/>
              <a:t>		</a:t>
            </a:r>
            <a:r>
              <a:rPr lang="en-US" dirty="0"/>
              <a:t>	</a:t>
            </a:r>
          </a:p>
          <a:p>
            <a:pPr lvl="3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69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199"/>
            <a:ext cx="7696200" cy="558894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Step 2: Preparing your budget</a:t>
            </a:r>
          </a:p>
          <a:p>
            <a:r>
              <a:rPr lang="en-US" dirty="0"/>
              <a:t>Prepare your budget according to your Orgs specifications.   </a:t>
            </a:r>
          </a:p>
          <a:p>
            <a:endParaRPr lang="en-US" dirty="0"/>
          </a:p>
          <a:p>
            <a:r>
              <a:rPr lang="en-US" dirty="0"/>
              <a:t>If you need assistance with your budget, schedule an appointment with the Organization Funding Specialist at (951) 827-3621.  Any questions or concerns can be addressed at this time. 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Step 3: Apply for funding            </a:t>
            </a:r>
          </a:p>
          <a:p>
            <a:r>
              <a:rPr lang="en-US" dirty="0"/>
              <a:t>Email your budget to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asucrfinance@ucr.edu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 smtClean="0"/>
              <a:t>Sign up in-person or </a:t>
            </a:r>
            <a:r>
              <a:rPr lang="en-US" dirty="0"/>
              <a:t>c</a:t>
            </a:r>
            <a:r>
              <a:rPr lang="en-US" dirty="0" smtClean="0"/>
              <a:t>all </a:t>
            </a:r>
            <a:r>
              <a:rPr lang="en-US" dirty="0"/>
              <a:t>the front desk at 951.827.3621 between 8 A.M. to 5 P.M. to schedule a finance hearing (Beginning Fall Quarter</a:t>
            </a:r>
            <a:r>
              <a:rPr lang="en-US" dirty="0" smtClean="0"/>
              <a:t>). Please note: In-person sign up will be given priority.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Orgs must be registered with Student Life in order to qualify for any ASUCR funding.</a:t>
            </a:r>
          </a:p>
          <a:p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36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41472" cy="8382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Organization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1"/>
            <a:ext cx="7727272" cy="3962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ASUCR operates on a fiscal calendar (July 1</a:t>
            </a:r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–June 30</a:t>
            </a:r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r>
              <a:rPr lang="en-US" sz="2400" dirty="0"/>
              <a:t>Funding for the school year</a:t>
            </a:r>
          </a:p>
          <a:p>
            <a:r>
              <a:rPr lang="en-US" sz="2400" dirty="0"/>
              <a:t>Must have open membership</a:t>
            </a:r>
          </a:p>
          <a:p>
            <a:r>
              <a:rPr lang="en-US" sz="2400" dirty="0"/>
              <a:t>Allocations begins at $750, increases 10% every year after available upon request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(by submitting a budget and signing up for a finance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hearing)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Maximum of $3,500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54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5802" y="533400"/>
            <a:ext cx="6554867" cy="838200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727272" cy="3962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Funding for one event per year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Event must be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ON CAMPUS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and open to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ALL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students to attend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Maximum allocation is $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1,500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Please refer to the Funds charts for limitations and restrictions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119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372"/>
            <a:ext cx="8229600" cy="1039427"/>
          </a:xfr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Items funded by Asucr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7343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Meeting Expense (Food) has a limit of $10 per member per meeting.  You must use a UCR approved caterer and submit an ASUCR funded meeting food form.  The approved caterers and form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can be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found on the ASUCR Website under Org Funding; Meeting Requirements. No grocery receipts will be reimbursed. (Make sure Highlander Link roster is updated)</a:t>
            </a:r>
          </a:p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Culture shows and events will be limited </a:t>
            </a:r>
            <a:r>
              <a:rPr lang="en-US" sz="2600" b="1" i="1" u="sng" dirty="0">
                <a:solidFill>
                  <a:schemeClr val="bg2">
                    <a:lumMod val="10000"/>
                  </a:schemeClr>
                </a:solidFill>
              </a:rPr>
              <a:t>up to 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$1,500 from allocated funds. However, if your allocation is $750 that’s the maximum allowed for such event.  No workshops, entertainment, festivals, theme parks or ticketed admissions of any kind will be reimbursed (This does not include registration fees).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66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302841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Conferences, Tournaments, and Competitions are limited up to $1,500 from allocated funds. Please include 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</a:rPr>
              <a:t>who (names and SID #’s), what, where, when and a flyer detailing the event.</a:t>
            </a:r>
          </a:p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Banquets must be within a 40 mile radius.  If your banquet is on campus, an approved caterer must be used.</a:t>
            </a:r>
          </a:p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If your Org has remaining income/rollover it may be used for Retreats, gifts, and non-related org activities, such as socials.</a:t>
            </a:r>
          </a:p>
          <a:p>
            <a:r>
              <a:rPr lang="en-US" sz="2600" b="1" dirty="0">
                <a:solidFill>
                  <a:schemeClr val="bg2">
                    <a:lumMod val="10000"/>
                  </a:schemeClr>
                </a:solidFill>
              </a:rPr>
              <a:t>NO ALCOHOL WILL BE REIMBURSED UNDER ANY CIRCUMSTANCES.</a:t>
            </a:r>
          </a:p>
          <a:p>
            <a:pPr lvl="1"/>
            <a:r>
              <a:rPr lang="en-US" sz="2600" b="1" dirty="0">
                <a:solidFill>
                  <a:schemeClr val="bg2">
                    <a:lumMod val="10000"/>
                  </a:schemeClr>
                </a:solidFill>
              </a:rPr>
              <a:t>Receipts will be entirely disregarded if alcohol is listed</a:t>
            </a:r>
          </a:p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Expenses must be org related and for operating purposes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6046149"/>
            <a:ext cx="9144000" cy="811851"/>
            <a:chOff x="0" y="6046149"/>
            <a:chExt cx="9144000" cy="8118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0" r="2988" b="7576"/>
            <a:stretch/>
          </p:blipFill>
          <p:spPr>
            <a:xfrm>
              <a:off x="5715000" y="6046149"/>
              <a:ext cx="3429000" cy="81185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0" y="6046149"/>
              <a:ext cx="5715000" cy="81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4870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3273</TotalTime>
  <Words>2067</Words>
  <Application>Microsoft Office PowerPoint</Application>
  <PresentationFormat>On-screen Show (4:3)</PresentationFormat>
  <Paragraphs>191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Garamond</vt:lpstr>
      <vt:lpstr>Savon</vt:lpstr>
      <vt:lpstr>PowerPoint Presentation</vt:lpstr>
      <vt:lpstr>Account Activation</vt:lpstr>
      <vt:lpstr>It’s a three part process</vt:lpstr>
      <vt:lpstr>PowerPoint Presentation</vt:lpstr>
      <vt:lpstr>PowerPoint Presentation</vt:lpstr>
      <vt:lpstr>General Organization Funding</vt:lpstr>
      <vt:lpstr>Grant allocation </vt:lpstr>
      <vt:lpstr>Items funded by Asucr </vt:lpstr>
      <vt:lpstr>PowerPoint Presentation</vt:lpstr>
      <vt:lpstr>T-Shirts funded by ASUCR </vt:lpstr>
      <vt:lpstr>Speakers/Professional services</vt:lpstr>
      <vt:lpstr>Allocated funds vs Rollover</vt:lpstr>
      <vt:lpstr>Type of request</vt:lpstr>
      <vt:lpstr>Reimbursement/Purchase order/ on-campus department/direct payment</vt:lpstr>
      <vt:lpstr>Requisition</vt:lpstr>
      <vt:lpstr>How to fill out a requisition</vt:lpstr>
      <vt:lpstr>Reimbursement</vt:lpstr>
      <vt:lpstr>How a requisition for reimbursements should look like:</vt:lpstr>
      <vt:lpstr>On-campus departments</vt:lpstr>
      <vt:lpstr>PowerPoint Presentation</vt:lpstr>
      <vt:lpstr>Purchase Order</vt:lpstr>
      <vt:lpstr>PowerPoint Presentation</vt:lpstr>
      <vt:lpstr>Direct payment</vt:lpstr>
      <vt:lpstr>PowerPoint Presentation</vt:lpstr>
      <vt:lpstr>How your receipts should look</vt:lpstr>
      <vt:lpstr>PowerPoint Presentation</vt:lpstr>
      <vt:lpstr>Finance Hearings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 Activation</dc:title>
  <dc:creator>Clubs</dc:creator>
  <cp:lastModifiedBy>Maggie Godinez</cp:lastModifiedBy>
  <cp:revision>168</cp:revision>
  <dcterms:created xsi:type="dcterms:W3CDTF">2014-09-30T19:18:25Z</dcterms:created>
  <dcterms:modified xsi:type="dcterms:W3CDTF">2018-08-14T20:26:53Z</dcterms:modified>
</cp:coreProperties>
</file>