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19"/>
  </p:notesMasterIdLst>
  <p:sldIdLst>
    <p:sldId id="256" r:id="rId2"/>
    <p:sldId id="269" r:id="rId3"/>
    <p:sldId id="264" r:id="rId4"/>
    <p:sldId id="265" r:id="rId5"/>
    <p:sldId id="266" r:id="rId6"/>
    <p:sldId id="267" r:id="rId7"/>
    <p:sldId id="268" r:id="rId8"/>
    <p:sldId id="263" r:id="rId9"/>
    <p:sldId id="277" r:id="rId10"/>
    <p:sldId id="271" r:id="rId11"/>
    <p:sldId id="273" r:id="rId12"/>
    <p:sldId id="272" r:id="rId13"/>
    <p:sldId id="274" r:id="rId14"/>
    <p:sldId id="275" r:id="rId15"/>
    <p:sldId id="276" r:id="rId16"/>
    <p:sldId id="278"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0"/>
  </p:normalViewPr>
  <p:slideViewPr>
    <p:cSldViewPr snapToGrid="0" snapToObjects="1">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59675-89CD-8445-8695-0127F41A4D8F}"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9A28B-61B0-8A4C-83E0-D66911AA7DD0}" type="slidenum">
              <a:rPr lang="en-US" smtClean="0"/>
              <a:t>‹#›</a:t>
            </a:fld>
            <a:endParaRPr lang="en-US"/>
          </a:p>
        </p:txBody>
      </p:sp>
    </p:spTree>
    <p:extLst>
      <p:ext uri="{BB962C8B-B14F-4D97-AF65-F5344CB8AC3E}">
        <p14:creationId xmlns:p14="http://schemas.microsoft.com/office/powerpoint/2010/main" val="184061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Hello/Welcome.</a:t>
            </a:r>
            <a:r>
              <a:rPr lang="en-US" baseline="0" dirty="0"/>
              <a:t> Last quarter SVC completed a survey on elections and a short survey on </a:t>
            </a:r>
            <a:r>
              <a:rPr lang="en-US" baseline="0" dirty="0" err="1"/>
              <a:t>R’gear</a:t>
            </a:r>
            <a:r>
              <a:rPr lang="en-US" baseline="0" dirty="0"/>
              <a:t>. Before we go over the results from those surveys, I’d like to quickly go over our sampling method. N=392, CI=95%, we survey a specific number of students from each academic college, etc.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1</a:t>
            </a:fld>
            <a:endParaRPr lang="en-US"/>
          </a:p>
        </p:txBody>
      </p:sp>
    </p:spTree>
    <p:extLst>
      <p:ext uri="{BB962C8B-B14F-4D97-AF65-F5344CB8AC3E}">
        <p14:creationId xmlns:p14="http://schemas.microsoft.com/office/powerpoint/2010/main" val="1277101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see if students</a:t>
            </a:r>
            <a:r>
              <a:rPr lang="en-US" baseline="0" dirty="0"/>
              <a:t> knew what </a:t>
            </a:r>
            <a:r>
              <a:rPr lang="en-US" baseline="0" dirty="0" err="1"/>
              <a:t>R’Gear</a:t>
            </a:r>
            <a:r>
              <a:rPr lang="en-US" baseline="0" dirty="0"/>
              <a:t> was. 71% said yes, they do know what </a:t>
            </a:r>
            <a:r>
              <a:rPr lang="en-US" baseline="0" dirty="0" err="1"/>
              <a:t>R’Gear</a:t>
            </a:r>
            <a:r>
              <a:rPr lang="en-US" baseline="0" dirty="0"/>
              <a:t> is.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11</a:t>
            </a:fld>
            <a:endParaRPr lang="en-US"/>
          </a:p>
        </p:txBody>
      </p:sp>
    </p:spTree>
    <p:extLst>
      <p:ext uri="{BB962C8B-B14F-4D97-AF65-F5344CB8AC3E}">
        <p14:creationId xmlns:p14="http://schemas.microsoft.com/office/powerpoint/2010/main" val="112898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a:t>
            </a:r>
            <a:r>
              <a:rPr lang="en-US" baseline="0" dirty="0"/>
              <a:t> asked students if they supported </a:t>
            </a:r>
            <a:r>
              <a:rPr lang="en-US" baseline="0" dirty="0" err="1"/>
              <a:t>R’Gear</a:t>
            </a:r>
            <a:r>
              <a:rPr lang="en-US" baseline="0" dirty="0"/>
              <a:t> and wanted it to continue, the majority of students (86%) do want it to continue. However, that number sharply decreased when we asked students if they supported spending $35,000 on </a:t>
            </a:r>
            <a:r>
              <a:rPr lang="en-US" baseline="0" dirty="0" err="1"/>
              <a:t>R’Gear</a:t>
            </a:r>
            <a:r>
              <a:rPr lang="en-US" baseline="0" dirty="0"/>
              <a:t>. 51% of students said yes, they supported spending $35,000, while 48% of students said no.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12</a:t>
            </a:fld>
            <a:endParaRPr lang="en-US"/>
          </a:p>
        </p:txBody>
      </p:sp>
    </p:spTree>
    <p:extLst>
      <p:ext uri="{BB962C8B-B14F-4D97-AF65-F5344CB8AC3E}">
        <p14:creationId xmlns:p14="http://schemas.microsoft.com/office/powerpoint/2010/main" val="125428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asked those students who did not support spending 35K on </a:t>
            </a:r>
            <a:r>
              <a:rPr lang="en-US" baseline="0" dirty="0" err="1"/>
              <a:t>R’Gear</a:t>
            </a:r>
            <a:r>
              <a:rPr lang="en-US" baseline="0" dirty="0"/>
              <a:t> why, most cited reasons such as “too much $...” and “$ could be</a:t>
            </a:r>
            <a:r>
              <a:rPr lang="is-IS" baseline="0" dirty="0"/>
              <a:t>….” *Read all responses*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13</a:t>
            </a:fld>
            <a:endParaRPr lang="en-US"/>
          </a:p>
        </p:txBody>
      </p:sp>
    </p:spTree>
    <p:extLst>
      <p:ext uri="{BB962C8B-B14F-4D97-AF65-F5344CB8AC3E}">
        <p14:creationId xmlns:p14="http://schemas.microsoft.com/office/powerpoint/2010/main" val="20133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gave all students, regardless of if they support </a:t>
            </a:r>
            <a:r>
              <a:rPr lang="en-US" dirty="0" err="1"/>
              <a:t>R’Gear</a:t>
            </a:r>
            <a:r>
              <a:rPr lang="en-US" dirty="0"/>
              <a:t> or not, a list of options that they would</a:t>
            </a:r>
            <a:r>
              <a:rPr lang="en-US" baseline="0" dirty="0"/>
              <a:t> most prefer ASUCR to invest the $35,000 in. The majority of students chose “Making Textbooks Cheaper” and “School Supplies” while others chose Campus Beautification and some still preferred </a:t>
            </a:r>
            <a:r>
              <a:rPr lang="en-US" baseline="0" dirty="0" err="1"/>
              <a:t>R’Gear</a:t>
            </a:r>
            <a:r>
              <a:rPr lang="en-US" baseline="0" dirty="0"/>
              <a:t>.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14</a:t>
            </a:fld>
            <a:endParaRPr lang="en-US"/>
          </a:p>
        </p:txBody>
      </p:sp>
    </p:spTree>
    <p:extLst>
      <p:ext uri="{BB962C8B-B14F-4D97-AF65-F5344CB8AC3E}">
        <p14:creationId xmlns:p14="http://schemas.microsoft.com/office/powerpoint/2010/main" val="6118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a:t>
            </a:r>
            <a:r>
              <a:rPr lang="en-US" baseline="0" dirty="0" err="1"/>
              <a:t>R’Gear</a:t>
            </a:r>
            <a:r>
              <a:rPr lang="en-US" baseline="0" dirty="0"/>
              <a:t> was released around the same time as elections last year, we asked students if they would prefer the option of picking up their </a:t>
            </a:r>
            <a:r>
              <a:rPr lang="en-US" baseline="0" dirty="0" err="1"/>
              <a:t>R’Gear</a:t>
            </a:r>
            <a:r>
              <a:rPr lang="en-US" baseline="0" dirty="0"/>
              <a:t> from a polling location. 81% of students said yes</a:t>
            </a:r>
            <a:r>
              <a:rPr lang="is-IS" baseline="0" dirty="0"/>
              <a:t>…etc.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15</a:t>
            </a:fld>
            <a:endParaRPr lang="en-US"/>
          </a:p>
        </p:txBody>
      </p:sp>
    </p:spTree>
    <p:extLst>
      <p:ext uri="{BB962C8B-B14F-4D97-AF65-F5344CB8AC3E}">
        <p14:creationId xmlns:p14="http://schemas.microsoft.com/office/powerpoint/2010/main" val="133305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we’ll start with the Elections Survey. The purpose of this survey was to identify pain points in the elections process and gain insights from students on how we can increase our voter turn-out rate from 14%.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2</a:t>
            </a:fld>
            <a:endParaRPr lang="en-US"/>
          </a:p>
        </p:txBody>
      </p:sp>
    </p:spTree>
    <p:extLst>
      <p:ext uri="{BB962C8B-B14F-4D97-AF65-F5344CB8AC3E}">
        <p14:creationId xmlns:p14="http://schemas.microsoft.com/office/powerpoint/2010/main" val="155537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asked students if they even knew </a:t>
            </a:r>
            <a:r>
              <a:rPr lang="en-US" baseline="0" dirty="0"/>
              <a:t>that the required 20% voter-turn out rate for referendums was not met last year. 67.3% of students did not know, 17% said yes, 15% were freshmen so they were counted as N/A.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3</a:t>
            </a:fld>
            <a:endParaRPr lang="en-US"/>
          </a:p>
        </p:txBody>
      </p:sp>
    </p:spTree>
    <p:extLst>
      <p:ext uri="{BB962C8B-B14F-4D97-AF65-F5344CB8AC3E}">
        <p14:creationId xmlns:p14="http://schemas.microsoft.com/office/powerpoint/2010/main" val="187546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wanted to find out if students were simply apathetic towards voting in campus</a:t>
            </a:r>
            <a:r>
              <a:rPr lang="en-US" baseline="0" dirty="0"/>
              <a:t> elections. Contrary to prior thoughts, 84% of students believe that their vote makes a difference/impact on campus.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4</a:t>
            </a:fld>
            <a:endParaRPr lang="en-US"/>
          </a:p>
        </p:txBody>
      </p:sp>
    </p:spTree>
    <p:extLst>
      <p:ext uri="{BB962C8B-B14F-4D97-AF65-F5344CB8AC3E}">
        <p14:creationId xmlns:p14="http://schemas.microsoft.com/office/powerpoint/2010/main" val="1538461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16% that said no, most students cited not seeing any changes on campus and having a general lack of interest in voting. Other students</a:t>
            </a:r>
            <a:r>
              <a:rPr lang="en-US" baseline="0" dirty="0"/>
              <a:t> cited reasons such as: *read all no responses*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5</a:t>
            </a:fld>
            <a:endParaRPr lang="en-US"/>
          </a:p>
        </p:txBody>
      </p:sp>
    </p:spTree>
    <p:extLst>
      <p:ext uri="{BB962C8B-B14F-4D97-AF65-F5344CB8AC3E}">
        <p14:creationId xmlns:p14="http://schemas.microsoft.com/office/powerpoint/2010/main" val="1870623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students still overwhelmingly believe their vote makes a difference or impact on campus, which does not signal apathy in student voters. So why aren’t students voting?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6</a:t>
            </a:fld>
            <a:endParaRPr lang="en-US"/>
          </a:p>
        </p:txBody>
      </p:sp>
    </p:spTree>
    <p:extLst>
      <p:ext uri="{BB962C8B-B14F-4D97-AF65-F5344CB8AC3E}">
        <p14:creationId xmlns:p14="http://schemas.microsoft.com/office/powerpoint/2010/main" val="84261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gave students a</a:t>
            </a:r>
            <a:r>
              <a:rPr lang="en-US" baseline="0" dirty="0"/>
              <a:t> long list of options and asked them </a:t>
            </a:r>
            <a:r>
              <a:rPr lang="en-US" dirty="0"/>
              <a:t>to select</a:t>
            </a:r>
            <a:r>
              <a:rPr lang="en-US" baseline="0" dirty="0"/>
              <a:t> the top three options that would make them want to vote and/or run in next year’s elections. Students said: More information on Elections Process, More Incentives, Voting Location Accessibility. Their 4</a:t>
            </a:r>
            <a:r>
              <a:rPr lang="en-US" baseline="30000" dirty="0"/>
              <a:t>th</a:t>
            </a:r>
            <a:r>
              <a:rPr lang="en-US" baseline="0" dirty="0"/>
              <a:t> and 5</a:t>
            </a:r>
            <a:r>
              <a:rPr lang="en-US" baseline="30000" dirty="0"/>
              <a:t>th</a:t>
            </a:r>
            <a:r>
              <a:rPr lang="en-US" baseline="0" dirty="0"/>
              <a:t> choices were having a more diverse rang of candidates and shorter voting lines.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7</a:t>
            </a:fld>
            <a:endParaRPr lang="en-US"/>
          </a:p>
        </p:txBody>
      </p:sp>
    </p:spTree>
    <p:extLst>
      <p:ext uri="{BB962C8B-B14F-4D97-AF65-F5344CB8AC3E}">
        <p14:creationId xmlns:p14="http://schemas.microsoft.com/office/powerpoint/2010/main" val="126800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a:t>
            </a:r>
            <a:r>
              <a:rPr lang="en-US" baseline="0" dirty="0"/>
              <a:t> wanted to identify how students would prefer to vote at polling stations. Paper ballots were inefficient for ASUCR, but were they inefficient for students as well? We found out that students would in fact greatly prefer Electronic voting @ PS over paper ballots</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8</a:t>
            </a:fld>
            <a:endParaRPr lang="en-US"/>
          </a:p>
        </p:txBody>
      </p:sp>
    </p:spTree>
    <p:extLst>
      <p:ext uri="{BB962C8B-B14F-4D97-AF65-F5344CB8AC3E}">
        <p14:creationId xmlns:p14="http://schemas.microsoft.com/office/powerpoint/2010/main" val="43107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moving onto the </a:t>
            </a:r>
            <a:r>
              <a:rPr lang="en-US" baseline="0" dirty="0" err="1"/>
              <a:t>R’Gear</a:t>
            </a:r>
            <a:r>
              <a:rPr lang="en-US" baseline="0" dirty="0"/>
              <a:t> Survey, we used the same sampling distribution as we did for the Elections Survey. And our goal with the </a:t>
            </a:r>
            <a:r>
              <a:rPr lang="en-US" baseline="0" dirty="0" err="1"/>
              <a:t>R’Gear</a:t>
            </a:r>
            <a:r>
              <a:rPr lang="en-US" baseline="0" dirty="0"/>
              <a:t> survey was to see if the majority of students were in support of the initiative. </a:t>
            </a:r>
            <a:endParaRPr lang="en-US" dirty="0"/>
          </a:p>
        </p:txBody>
      </p:sp>
      <p:sp>
        <p:nvSpPr>
          <p:cNvPr id="4" name="Slide Number Placeholder 3"/>
          <p:cNvSpPr>
            <a:spLocks noGrp="1"/>
          </p:cNvSpPr>
          <p:nvPr>
            <p:ph type="sldNum" sz="quarter" idx="10"/>
          </p:nvPr>
        </p:nvSpPr>
        <p:spPr/>
        <p:txBody>
          <a:bodyPr/>
          <a:lstStyle/>
          <a:p>
            <a:fld id="{28E9A28B-61B0-8A4C-83E0-D66911AA7DD0}" type="slidenum">
              <a:rPr lang="en-US" smtClean="0"/>
              <a:t>10</a:t>
            </a:fld>
            <a:endParaRPr lang="en-US"/>
          </a:p>
        </p:txBody>
      </p:sp>
    </p:spTree>
    <p:extLst>
      <p:ext uri="{BB962C8B-B14F-4D97-AF65-F5344CB8AC3E}">
        <p14:creationId xmlns:p14="http://schemas.microsoft.com/office/powerpoint/2010/main" val="182395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45E9C5-4E37-5842-A0E5-9003C654AFA3}"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44B8A-0BB8-2E4A-B714-97A63EAA15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45E9C5-4E37-5842-A0E5-9003C654AFA3}"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44B8A-0BB8-2E4A-B714-97A63EAA15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45E9C5-4E37-5842-A0E5-9003C654AFA3}"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44B8A-0BB8-2E4A-B714-97A63EAA15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45E9C5-4E37-5842-A0E5-9003C654AFA3}"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44B8A-0BB8-2E4A-B714-97A63EAA15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5E9C5-4E37-5842-A0E5-9003C654AFA3}"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44B8A-0BB8-2E4A-B714-97A63EAA15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345E9C5-4E37-5842-A0E5-9003C654AFA3}" type="datetimeFigureOut">
              <a:rPr lang="en-US" smtClean="0"/>
              <a:t>1/15/2019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E44B8A-0BB8-2E4A-B714-97A63EAA15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345E9C5-4E37-5842-A0E5-9003C654AFA3}"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44B8A-0BB8-2E4A-B714-97A63EAA15A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45E9C5-4E37-5842-A0E5-9003C654AFA3}"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E44B8A-0BB8-2E4A-B714-97A63EAA15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5E9C5-4E37-5842-A0E5-9003C654AFA3}"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E44B8A-0BB8-2E4A-B714-97A63EAA15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345E9C5-4E37-5842-A0E5-9003C654AFA3}" type="datetimeFigureOut">
              <a:rPr lang="en-US" smtClean="0"/>
              <a:t>1/15/2019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B6E44B8A-0BB8-2E4A-B714-97A63EAA15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345E9C5-4E37-5842-A0E5-9003C654AFA3}" type="datetimeFigureOut">
              <a:rPr lang="en-US" smtClean="0"/>
              <a:t>1/15/2019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t>
              </a:t>
            </a:r>
            <a:endParaRPr lang="en-US" dirty="0"/>
          </a:p>
        </p:txBody>
      </p:sp>
      <p:sp>
        <p:nvSpPr>
          <p:cNvPr id="10" name="Slide Number Placeholder 9"/>
          <p:cNvSpPr>
            <a:spLocks noGrp="1"/>
          </p:cNvSpPr>
          <p:nvPr>
            <p:ph type="sldNum" sz="quarter" idx="12"/>
          </p:nvPr>
        </p:nvSpPr>
        <p:spPr/>
        <p:txBody>
          <a:bodyPr/>
          <a:lstStyle/>
          <a:p>
            <a:fld id="{B6E44B8A-0BB8-2E4A-B714-97A63EAA15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345E9C5-4E37-5842-A0E5-9003C654AFA3}" type="datetimeFigureOut">
              <a:rPr lang="en-US" smtClean="0"/>
              <a:t>1/15/2019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6E44B8A-0BB8-2E4A-B714-97A63EAA15A8}" type="slidenum">
              <a:rPr lang="en-US" smtClean="0"/>
              <a:t>‹#›</a:t>
            </a:fld>
            <a:endParaRPr lang="en-US"/>
          </a:p>
        </p:txBody>
      </p:sp>
    </p:spTree>
    <p:extLst>
      <p:ext uri="{BB962C8B-B14F-4D97-AF65-F5344CB8AC3E}">
        <p14:creationId xmlns:p14="http://schemas.microsoft.com/office/powerpoint/2010/main" val="122402150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0"/>
            <a:ext cx="9797143" cy="6858000"/>
          </a:xfrm>
          <a:prstGeom prst="rect">
            <a:avLst/>
          </a:prstGeom>
        </p:spPr>
      </p:pic>
    </p:spTree>
    <p:extLst>
      <p:ext uri="{BB962C8B-B14F-4D97-AF65-F5344CB8AC3E}">
        <p14:creationId xmlns:p14="http://schemas.microsoft.com/office/powerpoint/2010/main" val="28036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537" y="2641091"/>
            <a:ext cx="7729728" cy="1188720"/>
          </a:xfrm>
        </p:spPr>
        <p:txBody>
          <a:bodyPr/>
          <a:lstStyle/>
          <a:p>
            <a:r>
              <a:rPr lang="en-US" dirty="0"/>
              <a:t>ASUCR </a:t>
            </a:r>
            <a:r>
              <a:rPr lang="en-US" dirty="0" err="1"/>
              <a:t>R’Gear</a:t>
            </a:r>
            <a:r>
              <a:rPr lang="en-US" dirty="0"/>
              <a:t> Survey </a:t>
            </a:r>
          </a:p>
        </p:txBody>
      </p:sp>
    </p:spTree>
    <p:extLst>
      <p:ext uri="{BB962C8B-B14F-4D97-AF65-F5344CB8AC3E}">
        <p14:creationId xmlns:p14="http://schemas.microsoft.com/office/powerpoint/2010/main" val="74425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5647" y="0"/>
            <a:ext cx="9228663" cy="7382932"/>
          </a:xfrm>
        </p:spPr>
      </p:pic>
    </p:spTree>
    <p:extLst>
      <p:ext uri="{BB962C8B-B14F-4D97-AF65-F5344CB8AC3E}">
        <p14:creationId xmlns:p14="http://schemas.microsoft.com/office/powerpoint/2010/main" val="22728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3204" y="0"/>
            <a:ext cx="9287025" cy="6965270"/>
          </a:xfrm>
        </p:spPr>
      </p:pic>
    </p:spTree>
    <p:extLst>
      <p:ext uri="{BB962C8B-B14F-4D97-AF65-F5344CB8AC3E}">
        <p14:creationId xmlns:p14="http://schemas.microsoft.com/office/powerpoint/2010/main" val="148582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6028" y="-480193"/>
            <a:ext cx="9784256" cy="7338193"/>
          </a:xfrm>
        </p:spPr>
      </p:pic>
    </p:spTree>
    <p:extLst>
      <p:ext uri="{BB962C8B-B14F-4D97-AF65-F5344CB8AC3E}">
        <p14:creationId xmlns:p14="http://schemas.microsoft.com/office/powerpoint/2010/main" val="52026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6028" y="0"/>
            <a:ext cx="9400798" cy="7050600"/>
          </a:xfrm>
        </p:spPr>
      </p:pic>
    </p:spTree>
    <p:extLst>
      <p:ext uri="{BB962C8B-B14F-4D97-AF65-F5344CB8AC3E}">
        <p14:creationId xmlns:p14="http://schemas.microsoft.com/office/powerpoint/2010/main" val="150459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5368" y="0"/>
            <a:ext cx="8769062" cy="7015251"/>
          </a:xfrm>
        </p:spPr>
      </p:pic>
    </p:spTree>
    <p:extLst>
      <p:ext uri="{BB962C8B-B14F-4D97-AF65-F5344CB8AC3E}">
        <p14:creationId xmlns:p14="http://schemas.microsoft.com/office/powerpoint/2010/main" val="196419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a:xfrm>
            <a:off x="2231136" y="2372498"/>
            <a:ext cx="7729728" cy="4250724"/>
          </a:xfrm>
        </p:spPr>
        <p:txBody>
          <a:bodyPr>
            <a:normAutofit fontScale="92500" lnSpcReduction="10000"/>
          </a:bodyPr>
          <a:lstStyle/>
          <a:p>
            <a:r>
              <a:rPr lang="en-US" sz="2400" dirty="0"/>
              <a:t>Slightly </a:t>
            </a:r>
            <a:r>
              <a:rPr lang="en-US" sz="2400"/>
              <a:t>more than </a:t>
            </a:r>
            <a:r>
              <a:rPr lang="en-US" sz="2400" dirty="0"/>
              <a:t>half of the student body supports spending $35,000 on </a:t>
            </a:r>
            <a:r>
              <a:rPr lang="en-US" sz="2400" dirty="0" err="1"/>
              <a:t>R’Gear</a:t>
            </a:r>
            <a:r>
              <a:rPr lang="en-US" sz="2400" dirty="0"/>
              <a:t>, however, nearly half of the student body does not support spending $35,000 on </a:t>
            </a:r>
            <a:r>
              <a:rPr lang="en-US" sz="2400" dirty="0" err="1"/>
              <a:t>R’Gear</a:t>
            </a:r>
            <a:r>
              <a:rPr lang="en-US" sz="2400" dirty="0"/>
              <a:t>. This suggests ASUCR should try to accommodate both needs of students. </a:t>
            </a:r>
          </a:p>
          <a:p>
            <a:r>
              <a:rPr lang="en-US" sz="2400" dirty="0"/>
              <a:t>Keep </a:t>
            </a:r>
            <a:r>
              <a:rPr lang="en-US" sz="2400" dirty="0" err="1"/>
              <a:t>R’Gear</a:t>
            </a:r>
            <a:r>
              <a:rPr lang="en-US" sz="2400" dirty="0"/>
              <a:t>, but </a:t>
            </a:r>
            <a:r>
              <a:rPr lang="en-US" sz="2400" u="sng" dirty="0"/>
              <a:t>only</a:t>
            </a:r>
            <a:r>
              <a:rPr lang="en-US" sz="2400" dirty="0"/>
              <a:t> distribute to freshmen to cut back on costs </a:t>
            </a:r>
          </a:p>
          <a:p>
            <a:r>
              <a:rPr lang="en-US" sz="2400" dirty="0"/>
              <a:t>Reduce amount of </a:t>
            </a:r>
            <a:r>
              <a:rPr lang="en-US" sz="2400" dirty="0" err="1"/>
              <a:t>R’Gear</a:t>
            </a:r>
            <a:r>
              <a:rPr lang="en-US" sz="2400" dirty="0"/>
              <a:t> produced and distribute in lowered amounts at select events to increase turn-out/school spirit throughout school year (sports games,  ASUCR events, etc.) </a:t>
            </a:r>
          </a:p>
          <a:p>
            <a:r>
              <a:rPr lang="en-US" sz="2400" dirty="0"/>
              <a:t>Focus on encouraging senators to use contingency money for special projects (i.e. making textbooks cheaper, school supplies, campus beautification)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9042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75903"/>
            <a:ext cx="7729728" cy="1188720"/>
          </a:xfrm>
        </p:spPr>
        <p:txBody>
          <a:bodyPr/>
          <a:lstStyle/>
          <a:p>
            <a:r>
              <a:rPr lang="en-US" dirty="0"/>
              <a:t>Thank you!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2683" y="2638425"/>
            <a:ext cx="4206635" cy="3101975"/>
          </a:xfrm>
        </p:spPr>
      </p:pic>
    </p:spTree>
    <p:extLst>
      <p:ext uri="{BB962C8B-B14F-4D97-AF65-F5344CB8AC3E}">
        <p14:creationId xmlns:p14="http://schemas.microsoft.com/office/powerpoint/2010/main" val="77485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537" y="2641091"/>
            <a:ext cx="7729728" cy="1188720"/>
          </a:xfrm>
        </p:spPr>
        <p:txBody>
          <a:bodyPr/>
          <a:lstStyle/>
          <a:p>
            <a:r>
              <a:rPr lang="en-US" dirty="0"/>
              <a:t>ASUCR Elections Survey </a:t>
            </a:r>
          </a:p>
        </p:txBody>
      </p:sp>
    </p:spTree>
    <p:extLst>
      <p:ext uri="{BB962C8B-B14F-4D97-AF65-F5344CB8AC3E}">
        <p14:creationId xmlns:p14="http://schemas.microsoft.com/office/powerpoint/2010/main" val="145517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2799" y="1639"/>
            <a:ext cx="8570452" cy="6856361"/>
          </a:xfrm>
        </p:spPr>
      </p:pic>
    </p:spTree>
    <p:extLst>
      <p:ext uri="{BB962C8B-B14F-4D97-AF65-F5344CB8AC3E}">
        <p14:creationId xmlns:p14="http://schemas.microsoft.com/office/powerpoint/2010/main" val="210119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199" y="3386"/>
            <a:ext cx="8568267" cy="6854614"/>
          </a:xfrm>
        </p:spPr>
      </p:pic>
    </p:spTree>
    <p:extLst>
      <p:ext uri="{BB962C8B-B14F-4D97-AF65-F5344CB8AC3E}">
        <p14:creationId xmlns:p14="http://schemas.microsoft.com/office/powerpoint/2010/main" val="119562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1850" y="0"/>
            <a:ext cx="8572499" cy="6858000"/>
          </a:xfrm>
        </p:spPr>
      </p:pic>
    </p:spTree>
    <p:extLst>
      <p:ext uri="{BB962C8B-B14F-4D97-AF65-F5344CB8AC3E}">
        <p14:creationId xmlns:p14="http://schemas.microsoft.com/office/powerpoint/2010/main" val="209833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3768" y="0"/>
            <a:ext cx="8572499" cy="6858000"/>
          </a:xfrm>
        </p:spPr>
      </p:pic>
    </p:spTree>
    <p:extLst>
      <p:ext uri="{BB962C8B-B14F-4D97-AF65-F5344CB8AC3E}">
        <p14:creationId xmlns:p14="http://schemas.microsoft.com/office/powerpoint/2010/main" val="51748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600" y="-151279"/>
            <a:ext cx="11665245" cy="7178612"/>
          </a:xfrm>
        </p:spPr>
      </p:pic>
    </p:spTree>
    <p:extLst>
      <p:ext uri="{BB962C8B-B14F-4D97-AF65-F5344CB8AC3E}">
        <p14:creationId xmlns:p14="http://schemas.microsoft.com/office/powerpoint/2010/main" val="85153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199" y="0"/>
            <a:ext cx="8572500"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400" y="0"/>
            <a:ext cx="8572500" cy="6858000"/>
          </a:xfrm>
          <a:prstGeom prst="rect">
            <a:avLst/>
          </a:prstGeom>
        </p:spPr>
      </p:pic>
    </p:spTree>
    <p:extLst>
      <p:ext uri="{BB962C8B-B14F-4D97-AF65-F5344CB8AC3E}">
        <p14:creationId xmlns:p14="http://schemas.microsoft.com/office/powerpoint/2010/main" val="46787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a:xfrm>
            <a:off x="2231136" y="2638044"/>
            <a:ext cx="7729728" cy="3762756"/>
          </a:xfrm>
        </p:spPr>
        <p:txBody>
          <a:bodyPr>
            <a:normAutofit lnSpcReduction="10000"/>
          </a:bodyPr>
          <a:lstStyle/>
          <a:p>
            <a:r>
              <a:rPr lang="en-US" sz="2200" dirty="0"/>
              <a:t>Improve distribution of information to students about elections</a:t>
            </a:r>
          </a:p>
          <a:p>
            <a:r>
              <a:rPr lang="en-US" sz="2200" dirty="0"/>
              <a:t>Provide more voting incentives to students </a:t>
            </a:r>
          </a:p>
          <a:p>
            <a:r>
              <a:rPr lang="en-US" sz="2200" dirty="0"/>
              <a:t>Improve voting location accessibility </a:t>
            </a:r>
          </a:p>
          <a:p>
            <a:r>
              <a:rPr lang="en-US" sz="2200" dirty="0"/>
              <a:t>Attract a more diverse range of candidates </a:t>
            </a:r>
          </a:p>
          <a:p>
            <a:r>
              <a:rPr lang="en-US" sz="2200" dirty="0"/>
              <a:t>Shorten voting lines (make the process of voting more efficient)</a:t>
            </a:r>
          </a:p>
          <a:p>
            <a:r>
              <a:rPr lang="en-US" sz="2200" dirty="0"/>
              <a:t>Use electronic voting at polling locations, use paper ballots as back-up </a:t>
            </a:r>
          </a:p>
          <a:p>
            <a:r>
              <a:rPr lang="en-US" sz="2200" dirty="0"/>
              <a:t>Improve visibility of ASUCR and it’s impact on campus for apathetic voters  </a:t>
            </a:r>
          </a:p>
          <a:p>
            <a:endParaRPr lang="en-US" dirty="0"/>
          </a:p>
          <a:p>
            <a:endParaRPr lang="en-US" dirty="0"/>
          </a:p>
          <a:p>
            <a:endParaRPr lang="en-US" dirty="0"/>
          </a:p>
        </p:txBody>
      </p:sp>
    </p:spTree>
    <p:extLst>
      <p:ext uri="{BB962C8B-B14F-4D97-AF65-F5344CB8AC3E}">
        <p14:creationId xmlns:p14="http://schemas.microsoft.com/office/powerpoint/2010/main" val="156072778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13785</TotalTime>
  <Words>841</Words>
  <Application>Microsoft Office PowerPoint</Application>
  <PresentationFormat>Widescreen</PresentationFormat>
  <Paragraphs>47</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Parcel</vt:lpstr>
      <vt:lpstr>PowerPoint Presentation</vt:lpstr>
      <vt:lpstr>ASUCR Elections Survey </vt:lpstr>
      <vt:lpstr>PowerPoint Presentation</vt:lpstr>
      <vt:lpstr>PowerPoint Presentation</vt:lpstr>
      <vt:lpstr>PowerPoint Presentation</vt:lpstr>
      <vt:lpstr>PowerPoint Presentation</vt:lpstr>
      <vt:lpstr>PowerPoint Presentation</vt:lpstr>
      <vt:lpstr>PowerPoint Presentation</vt:lpstr>
      <vt:lpstr>Recommendations</vt:lpstr>
      <vt:lpstr>ASUCR R’Gear Survey </vt:lpstr>
      <vt:lpstr>PowerPoint Presentation</vt:lpstr>
      <vt:lpstr>PowerPoint Presentation</vt:lpstr>
      <vt:lpstr>PowerPoint Presentation</vt:lpstr>
      <vt:lpstr>PowerPoint Presentation</vt:lpstr>
      <vt:lpstr>PowerPoint Presentation</vt:lpstr>
      <vt:lpstr>Recommendations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Pullen</dc:creator>
  <cp:lastModifiedBy>denis.turan@outlook.com</cp:lastModifiedBy>
  <cp:revision>37</cp:revision>
  <dcterms:created xsi:type="dcterms:W3CDTF">2018-12-21T04:00:22Z</dcterms:created>
  <dcterms:modified xsi:type="dcterms:W3CDTF">2019-01-15T14:47:45Z</dcterms:modified>
</cp:coreProperties>
</file>