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94599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2335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38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9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71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590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583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691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46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072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74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396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78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560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49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50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2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7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15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79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794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6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913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4473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0047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4350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096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62131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145171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9726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0582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551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54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5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sucrfinance@ucr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sucrfinance@ucr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ucr.ucr.edu/" TargetMode="External"/><Relationship Id="rId5" Type="http://schemas.openxmlformats.org/officeDocument/2006/relationships/hyperlink" Target="mailto:asucroutreach@ucr.edu" TargetMode="External"/><Relationship Id="rId4" Type="http://schemas.openxmlformats.org/officeDocument/2006/relationships/hyperlink" Target="mailto:Maggie.godinez@ucr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sucrexchange.ucr.edu/authorized_signers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r>
              <a:rPr lang="en-US" dirty="0" err="1" smtClean="0"/>
              <a:t>asucr</a:t>
            </a:r>
            <a:r>
              <a:rPr lang="en-US" dirty="0" smtClean="0"/>
              <a:t> funding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2018-2019</a:t>
            </a:r>
            <a:endParaRPr lang="en-US" sz="3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25096"/>
            <a:ext cx="190500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cap="none" dirty="0">
                <a:latin typeface="Source Sans Pro"/>
                <a:ea typeface="Source Sans Pro"/>
                <a:cs typeface="Source Sans Pro"/>
                <a:sym typeface="Source Sans Pro"/>
              </a:rPr>
              <a:t>HOW TO APPLY FOR FUNDING</a:t>
            </a: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idx="1"/>
          </p:nvPr>
        </p:nvSpPr>
        <p:spPr>
          <a:xfrm>
            <a:off x="1219200" y="1828800"/>
            <a:ext cx="6554867" cy="42701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1.) EMAIL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budget to the VP of Finance to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asucrfinance@ucr.edu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sz="2600" dirty="0" smtClean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endParaRPr lang="en-US" sz="2600" dirty="0" smtClean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2.) Sign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 for a Finance Hearing(in person or by phone) 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endParaRPr sz="26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Finance hearings will be held 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twice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week starting Week 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every Quarter.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sign up starting Week 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0.</a:t>
            </a:r>
            <a:endParaRPr lang="en-US" sz="26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609600" y="5334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87D0E"/>
              </a:buClr>
              <a:buSzPct val="25000"/>
              <a:buFont typeface="Source Sans Pro"/>
              <a:buNone/>
            </a:pPr>
            <a:r>
              <a:rPr lang="en-US" sz="6500" b="1" i="0" u="none" strike="noStrike" cap="none" dirty="0" smtClean="0">
                <a:latin typeface="Source Sans Pro"/>
                <a:ea typeface="Source Sans Pro"/>
                <a:cs typeface="Source Sans Pro"/>
                <a:sym typeface="Source Sans Pro"/>
              </a:rPr>
              <a:t>OUTREACH</a:t>
            </a:r>
            <a:endParaRPr lang="en-US" sz="6500" b="1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1456592" y="5410200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Outreach Funds?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92" y="1447800"/>
            <a:ext cx="5325208" cy="39051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idx="1"/>
          </p:nvPr>
        </p:nvSpPr>
        <p:spPr>
          <a:xfrm>
            <a:off x="762000" y="1020270"/>
            <a:ext cx="76961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Funds are given by the State specifically for encouraging students from middle school, high school, and transfer students to go to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college 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R="0"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R="0"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funds cannot be used for anything other than this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purpose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2661430" cy="2391919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585" y="1131277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indent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dirty="0">
                <a:sym typeface="Source Sans Pro"/>
              </a:rPr>
              <a:t>OUTREACH DIRECTOR &amp; </a:t>
            </a:r>
            <a:r>
              <a:rPr lang="en-US" dirty="0" smtClean="0">
                <a:sym typeface="Source Sans Pro"/>
              </a:rPr>
              <a:t>COMMITTEE</a:t>
            </a:r>
            <a:endParaRPr lang="en-US" dirty="0">
              <a:sym typeface="Source Sans Pro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idx="1"/>
          </p:nvPr>
        </p:nvSpPr>
        <p:spPr>
          <a:xfrm>
            <a:off x="857110" y="2209800"/>
            <a:ext cx="7848600" cy="3848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v"/>
            </a:pPr>
            <a:endParaRPr lang="en-US" sz="2600" dirty="0" smtClean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ASUCR Outreach Director provides oversight of the development and operation of the Outreach Allocation Funds at UC 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Riverside</a:t>
            </a:r>
            <a:endParaRPr lang="en-US" sz="26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Outreach Committee ensures fair distribution of funds and adequate use of 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funds </a:t>
            </a:r>
            <a:endParaRPr lang="en-US" sz="26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dirty="0">
                <a:sym typeface="Source Sans Pro"/>
              </a:rPr>
              <a:t>ELIGIBILITY REQUIREMENTS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idx="1"/>
          </p:nvPr>
        </p:nvSpPr>
        <p:spPr>
          <a:xfrm>
            <a:off x="685800" y="2057400"/>
            <a:ext cx="7696199" cy="422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Outreach funds are available to student orgs that meet the following criteria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endParaRPr lang="en-US" sz="26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be registered with Student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Life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promote higher education through academic preparation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activities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plan and host outreach event on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campus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have a sponsoring department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</a:t>
            </a: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Director’s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approval and signature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l="32500" t="17714" r="34643" b="15429"/>
          <a:stretch/>
        </p:blipFill>
        <p:spPr>
          <a:xfrm>
            <a:off x="4572000" y="304800"/>
            <a:ext cx="4068763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l="31786" t="13715" r="32857" b="13142"/>
          <a:stretch/>
        </p:blipFill>
        <p:spPr>
          <a:xfrm>
            <a:off x="381000" y="304800"/>
            <a:ext cx="3962399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l="33571" t="16570" r="32857" b="19901"/>
          <a:stretch/>
        </p:blipFill>
        <p:spPr>
          <a:xfrm>
            <a:off x="2101232" y="228600"/>
            <a:ext cx="5322855" cy="6294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5048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indent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dirty="0">
                <a:sym typeface="Source Sans Pro"/>
              </a:rPr>
              <a:t>OUTREACH HEARING PROCESS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xfrm>
            <a:off x="533400" y="1674200"/>
            <a:ext cx="4953000" cy="2209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2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Outreach </a:t>
            </a: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hearings only happen once a quarter.</a:t>
            </a:r>
          </a:p>
          <a:p>
            <a:pPr marL="457200" marR="0" lvl="2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2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Dates </a:t>
            </a: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to be announced</a:t>
            </a: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:</a:t>
            </a:r>
          </a:p>
          <a:p>
            <a:pPr marL="914400" marR="0" lvl="2" indent="-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Fall: October/November </a:t>
            </a:r>
          </a:p>
          <a:p>
            <a:pPr marL="914400" marR="0" lvl="2" indent="-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Winter: January </a:t>
            </a:r>
          </a:p>
          <a:p>
            <a:pPr marL="914400" marR="0" lvl="2" indent="-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Spring: April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1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6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2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6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533400" y="4572000"/>
            <a:ext cx="5181600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lvl="2" indent="-457200" defTabSz="457200">
              <a:lnSpc>
                <a:spcPct val="80000"/>
              </a:lnSpc>
              <a:buClr>
                <a:schemeClr val="accent1"/>
              </a:buClr>
              <a:buSzPct val="69440"/>
              <a:buFont typeface="Wingdings" panose="05000000000000000000" pitchFamily="2" charset="2"/>
              <a:buChar char="Ø"/>
            </a:pPr>
            <a:r>
              <a:rPr lang="en-US" sz="2400" kern="12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 and submit your Outreach application</a:t>
            </a:r>
          </a:p>
          <a:p>
            <a:pPr marL="914400" lvl="2" indent="-457200" defTabSz="457200">
              <a:lnSpc>
                <a:spcPct val="80000"/>
              </a:lnSpc>
              <a:buClr>
                <a:schemeClr val="accent1"/>
              </a:buClr>
              <a:buSzPct val="69440"/>
              <a:buFont typeface="Wingdings" panose="05000000000000000000" pitchFamily="2" charset="2"/>
              <a:buChar char="Ø"/>
            </a:pPr>
            <a:r>
              <a:rPr lang="en-US" sz="2400" kern="12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 up for an Outreach hearing</a:t>
            </a:r>
          </a:p>
          <a:p>
            <a:pPr marL="914400" lvl="2" indent="-457200" defTabSz="457200">
              <a:lnSpc>
                <a:spcPct val="80000"/>
              </a:lnSpc>
              <a:buClr>
                <a:schemeClr val="accent1"/>
              </a:buClr>
              <a:buSzPct val="69440"/>
              <a:buFont typeface="Wingdings" panose="05000000000000000000" pitchFamily="2" charset="2"/>
              <a:buChar char="Ø"/>
            </a:pPr>
            <a:r>
              <a:rPr lang="en-US" sz="2400" kern="12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Submit the application 3 days prior to outreach hearing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81288"/>
            <a:ext cx="2286000" cy="23812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990600" y="990600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dirty="0">
                <a:sym typeface="Source Sans Pro"/>
              </a:rPr>
              <a:t>HOW MUCH MONEY CAN BE AWARDED?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idx="1"/>
          </p:nvPr>
        </p:nvSpPr>
        <p:spPr>
          <a:xfrm>
            <a:off x="762000" y="2362200"/>
            <a:ext cx="7924799" cy="4073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2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depends on many different factors, including but not limited to: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Maximum of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$10,000 </a:t>
            </a: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 event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 proposed budget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submitted 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number of clubs requesting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money 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many students will be benefiting from this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 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Font typeface="Noto Sans Symbols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most importantly how much money the State has given us for these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events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28600" y="9144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indent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dirty="0">
                <a:sym typeface="Source Sans Pro"/>
              </a:rPr>
              <a:t>OUTREACH FUNDS </a:t>
            </a:r>
            <a:r>
              <a:rPr lang="en-US" dirty="0" smtClean="0">
                <a:sym typeface="Source Sans Pro"/>
              </a:rPr>
              <a:t>2018-2019</a:t>
            </a:r>
            <a:endParaRPr lang="en-US" dirty="0"/>
          </a:p>
        </p:txBody>
      </p:sp>
      <p:sp>
        <p:nvSpPr>
          <p:cNvPr id="207" name="Shape 207"/>
          <p:cNvSpPr txBox="1">
            <a:spLocks noGrp="1"/>
          </p:cNvSpPr>
          <p:nvPr>
            <p:ph idx="1"/>
          </p:nvPr>
        </p:nvSpPr>
        <p:spPr>
          <a:xfrm>
            <a:off x="533400" y="1905000"/>
            <a:ext cx="6554867" cy="37676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2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1" indent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None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Rollover from </a:t>
            </a: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2017-2018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</a:endParaRPr>
          </a:p>
          <a:p>
            <a:pPr marL="457200" lvl="1" indent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None/>
            </a:pP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$24,087.21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</a:endParaRPr>
          </a:p>
          <a:p>
            <a:pPr marL="457200" lvl="1" indent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None/>
            </a:pPr>
            <a:endParaRPr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1" indent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None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Allocations from the State </a:t>
            </a:r>
          </a:p>
          <a:p>
            <a:pPr marL="457200" lvl="1" indent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None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$39,525.00</a:t>
            </a:r>
          </a:p>
          <a:p>
            <a:pPr marL="457200" lvl="1" indent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None/>
            </a:pPr>
            <a:endParaRPr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1" indent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None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</a:t>
            </a:r>
          </a:p>
          <a:p>
            <a:pPr marL="457200" lvl="1" indent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None/>
            </a:pPr>
            <a:r>
              <a:rPr lang="en-US" sz="2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$63,612.21 </a:t>
            </a: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latin typeface="Source Sans Pro"/>
                <a:ea typeface="Source Sans Pro"/>
                <a:cs typeface="Source Sans Pro"/>
                <a:sym typeface="Source Sans Pro"/>
              </a:rPr>
              <a:t>WHAT IS ASUCR TO STUDENT ORGS?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idx="1"/>
          </p:nvPr>
        </p:nvSpPr>
        <p:spPr>
          <a:xfrm>
            <a:off x="906750" y="1929950"/>
            <a:ext cx="7254300" cy="98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100" dirty="0"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funding  for all </a:t>
            </a:r>
            <a:r>
              <a:rPr lang="en-US" sz="2800" b="0" i="0" u="none" strike="noStrike" cap="none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RSOs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provides a place where Orgs can meet (Bear’s Den)</a:t>
            </a:r>
            <a:endParaRPr lang="en-US" sz="2800" b="0" i="0" u="none" strike="noStrike" cap="none" dirty="0" smtClean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87" y="3352800"/>
            <a:ext cx="4319025" cy="277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9247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</a:t>
            </a:r>
          </a:p>
        </p:txBody>
      </p:sp>
      <p:pic>
        <p:nvPicPr>
          <p:cNvPr id="213" name="Shape 213" descr="C:\Users\Maggie\AppData\Local\Microsoft\Windows\Temporary Internet Files\Content.IE5\OY76RO7R\MC900441523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209800"/>
            <a:ext cx="3211512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228600" y="304800"/>
            <a:ext cx="8229600" cy="41644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u="sng" dirty="0">
              <a:solidFill>
                <a:srgbClr val="FFC000"/>
              </a:solidFill>
              <a:latin typeface="Arial"/>
              <a:ea typeface="Arial"/>
              <a:cs typeface="Arial"/>
              <a:sym typeface="Source Sans Pro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381000" y="838200"/>
            <a:ext cx="3200400" cy="3554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spcAft>
                <a:spcPts val="600"/>
              </a:spcAft>
              <a:buClr>
                <a:schemeClr val="accent1"/>
              </a:buClr>
              <a:buSzPct val="25000"/>
            </a:pPr>
            <a:r>
              <a:rPr lang="en-US" sz="3200" kern="12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Contact</a:t>
            </a:r>
            <a:r>
              <a:rPr lang="en-US" sz="3200" kern="12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</a:t>
            </a:r>
            <a:r>
              <a:rPr lang="en-US" sz="3200" kern="12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smtClean="0">
                <a:solidFill>
                  <a:srgbClr val="FFC000"/>
                </a:solidFill>
              </a:rPr>
              <a:t>    </a:t>
            </a:r>
            <a:r>
              <a:rPr lang="en-US" sz="1600" dirty="0" smtClean="0">
                <a:solidFill>
                  <a:srgbClr val="FFC000"/>
                </a:solidFill>
              </a:rPr>
              <a:t>Johnson Pau</a:t>
            </a:r>
            <a:endParaRPr lang="en-US" sz="1600" dirty="0">
              <a:solidFill>
                <a:srgbClr val="FFC000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rgbClr val="FFC000"/>
                </a:solidFill>
                <a:sym typeface="Arial"/>
              </a:rPr>
              <a:t>     VP </a:t>
            </a:r>
            <a:r>
              <a:rPr lang="en-US" sz="1600" dirty="0">
                <a:solidFill>
                  <a:srgbClr val="FFC000"/>
                </a:solidFill>
                <a:sym typeface="Arial"/>
              </a:rPr>
              <a:t>Finance</a:t>
            </a:r>
          </a:p>
          <a:p>
            <a:pPr>
              <a:buSzPct val="25000"/>
            </a:pPr>
            <a:r>
              <a:rPr lang="en-US" sz="1600" dirty="0" smtClean="0">
                <a:solidFill>
                  <a:srgbClr val="FFC000"/>
                </a:solidFill>
                <a:sym typeface="Arial"/>
              </a:rPr>
              <a:t>   </a:t>
            </a:r>
            <a:r>
              <a:rPr lang="en-US" sz="1600" dirty="0" smtClean="0">
                <a:solidFill>
                  <a:srgbClr val="FFC000"/>
                </a:solidFill>
                <a:sym typeface="Arial"/>
              </a:rPr>
              <a:t>  </a:t>
            </a:r>
            <a:r>
              <a:rPr lang="en-US" sz="1600" u="sng" dirty="0" smtClean="0">
                <a:solidFill>
                  <a:schemeClr val="tx1"/>
                </a:solidFill>
              </a:rPr>
              <a:t>asucrfinance@ucr.edu</a:t>
            </a:r>
            <a:endParaRPr lang="en-US" sz="1600" u="sng" dirty="0">
              <a:solidFill>
                <a:schemeClr val="tx1"/>
              </a:solidFill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dirty="0">
              <a:solidFill>
                <a:srgbClr val="FFC000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tx1"/>
                </a:solidFill>
                <a:sym typeface="Arial"/>
              </a:rPr>
              <a:t>     </a:t>
            </a:r>
            <a:endParaRPr sz="1600" dirty="0">
              <a:solidFill>
                <a:srgbClr val="FFC000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rgbClr val="FFC000"/>
                </a:solidFill>
                <a:sym typeface="Arial"/>
              </a:rPr>
              <a:t>     Maggie </a:t>
            </a:r>
            <a:r>
              <a:rPr lang="en-US" sz="1600" dirty="0">
                <a:solidFill>
                  <a:srgbClr val="FFC000"/>
                </a:solidFill>
                <a:sym typeface="Arial"/>
              </a:rPr>
              <a:t>Godinez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rgbClr val="FFC000"/>
                </a:solidFill>
                <a:sym typeface="Arial"/>
              </a:rPr>
              <a:t>     Organization </a:t>
            </a:r>
            <a:r>
              <a:rPr lang="en-US" sz="1600" dirty="0">
                <a:solidFill>
                  <a:srgbClr val="FFC000"/>
                </a:solidFill>
                <a:sym typeface="Arial"/>
              </a:rPr>
              <a:t>Funding </a:t>
            </a:r>
            <a:r>
              <a:rPr lang="en-US" sz="1600" dirty="0" smtClean="0">
                <a:solidFill>
                  <a:srgbClr val="FFC000"/>
                </a:solidFill>
                <a:sym typeface="Arial"/>
              </a:rPr>
              <a:t>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rgbClr val="FFC000"/>
                </a:solidFill>
              </a:rPr>
              <a:t>     </a:t>
            </a:r>
            <a:r>
              <a:rPr lang="en-US" sz="1600" dirty="0" smtClean="0">
                <a:solidFill>
                  <a:srgbClr val="FFC000"/>
                </a:solidFill>
                <a:sym typeface="Arial"/>
              </a:rPr>
              <a:t>Specialist</a:t>
            </a:r>
            <a:endParaRPr lang="en-US" sz="1600" dirty="0">
              <a:solidFill>
                <a:srgbClr val="FFC000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rgbClr val="FFC000"/>
                </a:solidFill>
                <a:sym typeface="Arial"/>
              </a:rPr>
              <a:t>     (</a:t>
            </a:r>
            <a:r>
              <a:rPr lang="en-US" sz="1600" dirty="0">
                <a:solidFill>
                  <a:srgbClr val="FFC000"/>
                </a:solidFill>
                <a:sym typeface="Arial"/>
              </a:rPr>
              <a:t>951) 827-3607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u="sng" dirty="0" smtClean="0">
                <a:solidFill>
                  <a:schemeClr val="tx1"/>
                </a:solidFill>
              </a:rPr>
              <a:t>maggie.godinez@ucr.edu</a:t>
            </a:r>
            <a:endParaRPr lang="en-US" sz="1600" u="sng" dirty="0">
              <a:solidFill>
                <a:schemeClr val="tx1"/>
              </a:solidFill>
              <a:hlinkClick r:id="rId4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3581400" y="1432941"/>
            <a:ext cx="2365130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FFC000"/>
                </a:solidFill>
              </a:rPr>
              <a:t>Carolyn Chang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FFC000"/>
                </a:solidFill>
                <a:sym typeface="Arial"/>
              </a:rPr>
              <a:t>Outreach Director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u="sng" dirty="0">
                <a:solidFill>
                  <a:schemeClr val="tx1"/>
                </a:solidFill>
                <a:sym typeface="Arial"/>
              </a:rPr>
              <a:t>asucroutreach@ucr.edu</a:t>
            </a:r>
            <a:endParaRPr lang="en-US" sz="1600" u="sng" dirty="0">
              <a:solidFill>
                <a:schemeClr val="tx1"/>
              </a:solidFill>
              <a:sym typeface="Arial"/>
              <a:hlinkClick r:id="rId5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rgbClr val="FFC000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rgbClr val="FFC000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FFC000"/>
                </a:solidFill>
                <a:sym typeface="Arial"/>
              </a:rPr>
              <a:t>Front Office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FFC000"/>
                </a:solidFill>
                <a:sym typeface="Arial"/>
              </a:rPr>
              <a:t>(951) 827-3621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u="sng" dirty="0">
                <a:solidFill>
                  <a:schemeClr val="tx1"/>
                </a:solidFill>
                <a:sym typeface="Arial"/>
              </a:rPr>
              <a:t>www.asucr.ucr.edu</a:t>
            </a:r>
            <a:endParaRPr lang="en-US" sz="1600" u="sng" dirty="0">
              <a:solidFill>
                <a:schemeClr val="tx1"/>
              </a:solidFill>
              <a:sym typeface="Arial"/>
              <a:hlinkClick r:id="rId6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9F72EA-F6FC-4698-9C32-5C4E42AE80CC}"/>
              </a:ext>
            </a:extLst>
          </p:cNvPr>
          <p:cNvSpPr txBox="1"/>
          <p:nvPr/>
        </p:nvSpPr>
        <p:spPr>
          <a:xfrm>
            <a:off x="6386223" y="1442599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en-US" sz="1600" dirty="0">
                <a:solidFill>
                  <a:srgbClr val="FFC000"/>
                </a:solidFill>
              </a:rPr>
              <a:t>Austin Mok</a:t>
            </a:r>
          </a:p>
          <a:p>
            <a:pPr lvl="0">
              <a:buSzPct val="25000"/>
            </a:pPr>
            <a:r>
              <a:rPr lang="en-US" sz="1600" dirty="0">
                <a:solidFill>
                  <a:srgbClr val="FFC000"/>
                </a:solidFill>
              </a:rPr>
              <a:t>GCAP Director</a:t>
            </a:r>
          </a:p>
          <a:p>
            <a:pPr lvl="0">
              <a:buSzPct val="25000"/>
            </a:pPr>
            <a:r>
              <a:rPr lang="en-US" sz="1600" u="sng" dirty="0">
                <a:solidFill>
                  <a:schemeClr val="tx1"/>
                </a:solidFill>
              </a:rPr>
              <a:t>gcapucr@gmail.com</a:t>
            </a:r>
          </a:p>
        </p:txBody>
      </p:sp>
    </p:spTree>
    <p:extLst>
      <p:ext uri="{BB962C8B-B14F-4D97-AF65-F5344CB8AC3E}">
        <p14:creationId xmlns:p14="http://schemas.microsoft.com/office/powerpoint/2010/main" val="155441861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90600" y="1066800"/>
            <a:ext cx="6934199" cy="591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latin typeface="Source Sans Pro"/>
                <a:ea typeface="Source Sans Pro"/>
                <a:cs typeface="Source Sans Pro"/>
                <a:sym typeface="Source Sans Pro"/>
              </a:rPr>
              <a:t>TYPES OF ASUCR FUNDING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838200" y="2133600"/>
            <a:ext cx="7521000" cy="44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General ASUCR Funding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17000"/>
              <a:buFont typeface="Noto Sans Symbols"/>
              <a:buNone/>
            </a:pPr>
            <a:endParaRPr sz="800" b="0" i="0" u="none" strike="noStrike" cap="none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have open membership</a:t>
            </a:r>
          </a:p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 for the academic school year (July-June) </a:t>
            </a:r>
          </a:p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Begins at $750, increases 10% every year after available upon </a:t>
            </a:r>
            <a:r>
              <a:rPr lang="en-US" sz="28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(Must sign up for a finance hearing)</a:t>
            </a:r>
            <a:endParaRPr lang="en-US" sz="28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more Auto-Renewal orgs</a:t>
            </a:r>
            <a:endParaRPr lang="en-US" sz="28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Maximum of $3,500</a:t>
            </a:r>
          </a:p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Available weekly during Fall and Winter Quarter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accent1"/>
              </a:buClr>
              <a:buSzPct val="69440"/>
              <a:buFont typeface="Noto Sans Symbols"/>
              <a:buNone/>
            </a:pPr>
            <a:endParaRPr sz="248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xfrm>
            <a:off x="838200" y="914400"/>
            <a:ext cx="78486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US" sz="32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Grant </a:t>
            </a:r>
            <a:r>
              <a:rPr lang="en-US" sz="32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Allocation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80000"/>
              <a:buFont typeface="Noto Sans Symbols"/>
              <a:buNone/>
            </a:pPr>
            <a:endParaRPr sz="800" b="0" i="0" u="none" strike="noStrike" cap="none" dirty="0" smtClean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orgs are eligible for a grant allocation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 for one event per year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for ON CAMPUS </a:t>
            </a:r>
            <a:r>
              <a:rPr lang="en-US" sz="28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events (banquets and networking dinner are not consider events)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Events must be open </a:t>
            </a: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ALL </a:t>
            </a:r>
            <a:r>
              <a:rPr lang="en-US" sz="28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 to attend</a:t>
            </a:r>
            <a:endParaRPr lang="en-US" sz="28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Maximum of $</a:t>
            </a:r>
            <a:r>
              <a:rPr lang="en-US" sz="28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1,500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sign up for a finance hearing</a:t>
            </a:r>
            <a:endParaRPr lang="en-US" sz="28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Available weekly Fall, Winter, and Mid Spring Quarter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idx="1"/>
          </p:nvPr>
        </p:nvSpPr>
        <p:spPr>
          <a:xfrm>
            <a:off x="304800" y="914400"/>
            <a:ext cx="8686800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Outreach</a:t>
            </a:r>
            <a:r>
              <a:rPr lang="en-US" sz="3607" b="1" i="0" u="none" strike="noStrike" cap="none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lang="en-US" sz="3607" b="1" i="0" u="none" strike="noStrike" cap="none" dirty="0" smtClean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3607" b="1" i="0" u="none" strike="noStrike" cap="none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Funds for on campus events which promote higher education to middle school, high school and transfer students</a:t>
            </a: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 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have a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sponsoring department</a:t>
            </a: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Maximum of 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$10,000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 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</a:t>
            </a: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sign up for an Outreach hearing</a:t>
            </a:r>
            <a:endParaRPr lang="en-US" sz="26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Available once a Quarter</a:t>
            </a:r>
          </a:p>
          <a:p>
            <a:pPr marL="0" marR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None/>
            </a:pPr>
            <a:endParaRPr lang="en-US" sz="2800" dirty="0">
              <a:solidFill>
                <a:srgbClr val="FFC000"/>
              </a:solidFill>
              <a:latin typeface="Source Sans Pro"/>
              <a:ea typeface="Source Sans Pro"/>
              <a:cs typeface="Source Sans Pro"/>
            </a:endParaRPr>
          </a:p>
          <a:p>
            <a:pPr marL="0" indent="0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sz="296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228BE-ACA5-4E7F-BF9C-F4FDC7F5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09599"/>
            <a:ext cx="5728833" cy="29731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US" sz="40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GCAP-Green Grants</a:t>
            </a:r>
          </a:p>
          <a:p>
            <a:pPr marL="0" indent="0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endParaRPr lang="en-US" sz="4000" b="1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US" sz="2400" dirty="0"/>
              <a:t>The Green Campus Action Plan is a branch of ASUCR that focuses on promoting sustainability through programming, internships, and grants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83D68-5647-4D14-82A3-47FBB2C3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8600"/>
            <a:ext cx="2362200" cy="2436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2F25F2-1755-4706-A1FB-69E1A0570354}"/>
              </a:ext>
            </a:extLst>
          </p:cNvPr>
          <p:cNvSpPr txBox="1"/>
          <p:nvPr/>
        </p:nvSpPr>
        <p:spPr>
          <a:xfrm>
            <a:off x="1143000" y="3124200"/>
            <a:ext cx="6858000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21"/>
              </a:spcBef>
              <a:buClr>
                <a:schemeClr val="accent1"/>
              </a:buClr>
              <a:buSzPct val="25000"/>
            </a:pPr>
            <a:endParaRPr lang="en-US" sz="2400" dirty="0"/>
          </a:p>
          <a:p>
            <a:pPr marL="342900" indent="-342900">
              <a:lnSpc>
                <a:spcPct val="80000"/>
              </a:lnSpc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Each project can receive up to $4,000 per quarter, contingent on availability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69440"/>
            </a:pP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</a:endParaRPr>
          </a:p>
          <a:p>
            <a:pPr marL="342900" indent="-342900">
              <a:lnSpc>
                <a:spcPct val="80000"/>
              </a:lnSpc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Larger quantities are available for projects that implement renewable energy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69440"/>
            </a:pPr>
            <a:endParaRPr lang="en-US" sz="2400" dirty="0">
              <a:solidFill>
                <a:srgbClr val="FFC000"/>
              </a:solidFill>
              <a:latin typeface="Source Sans Pro"/>
              <a:ea typeface="Source Sans Pro"/>
              <a:cs typeface="Source Sans Pro"/>
            </a:endParaRPr>
          </a:p>
          <a:p>
            <a:pPr marL="342900" indent="-342900">
              <a:lnSpc>
                <a:spcPct val="80000"/>
              </a:lnSpc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4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Application for the grant can be found at gcapucr.com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147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3600" cap="none" dirty="0">
                <a:latin typeface="Source Sans Pro"/>
                <a:ea typeface="Source Sans Pro"/>
                <a:cs typeface="Source Sans Pro"/>
                <a:sym typeface="Source Sans Pro"/>
              </a:rPr>
              <a:t>ACCOUNT ACTIVATION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idx="1"/>
          </p:nvPr>
        </p:nvSpPr>
        <p:spPr>
          <a:xfrm>
            <a:off x="848740" y="1752600"/>
            <a:ext cx="6873239" cy="2633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Orgs must be registered with Student Life</a:t>
            </a:r>
          </a:p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activate their account yearly</a:t>
            </a:r>
          </a:p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not be able to apply for funding unless the account has been activated</a:t>
            </a:r>
          </a:p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Arial"/>
              <a:buChar char="•"/>
            </a:pPr>
            <a:r>
              <a:rPr lang="en-US" sz="28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 to rollover will not be available until the account has been activated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Noto Sans Symbols"/>
              <a:buNone/>
            </a:pPr>
            <a:endParaRPr sz="248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accent1"/>
              </a:buClr>
              <a:buSzPct val="69440"/>
              <a:buFont typeface="Noto Sans Symbols"/>
              <a:buNone/>
            </a:pPr>
            <a:endParaRPr sz="248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3260" y="4643075"/>
            <a:ext cx="3124200" cy="20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cap="none" dirty="0">
                <a:latin typeface="Source Sans Pro"/>
                <a:ea typeface="Source Sans Pro"/>
                <a:cs typeface="Source Sans Pro"/>
                <a:sym typeface="Source Sans Pro"/>
              </a:rPr>
              <a:t>HOW TO ACTIVATE AN ACCOUNT?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idx="1"/>
          </p:nvPr>
        </p:nvSpPr>
        <p:spPr>
          <a:xfrm>
            <a:off x="762000" y="1676400"/>
            <a:ext cx="80010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View the PowerPoint presentation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pass the test with a minimum of 80%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minimum of 2 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maximum of 3 members must complete the test </a:t>
            </a:r>
            <a:r>
              <a:rPr lang="en-US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(Members usually consist of the President, the VP, and/or the Treasurer. All signers must be current full-time undergraduate students, which means must be enrolled in at least 12 units and cannot be wait-listed for any classes below the 12 units. These individuals are known as the Authorized </a:t>
            </a:r>
            <a:r>
              <a:rPr lang="en-US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Signers)</a:t>
            </a:r>
            <a:endParaRPr lang="en-US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Once the requirements are met, complete the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Authorized Signers Form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return the original copy to the ASUCR office at the front desk.  Wet signatures are required (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handwritten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ink</a:t>
            </a:r>
            <a:r>
              <a:rPr lang="en-US" sz="26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sz="2600" dirty="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accent1"/>
              </a:buClr>
              <a:buSzPct val="71272"/>
              <a:buFont typeface="Noto Sans Symbols"/>
              <a:buNone/>
            </a:pPr>
            <a:endParaRPr sz="224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14400" y="990600"/>
            <a:ext cx="70866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cap="none" dirty="0">
                <a:latin typeface="Source Sans Pro"/>
                <a:ea typeface="Source Sans Pro"/>
                <a:cs typeface="Source Sans Pro"/>
                <a:sym typeface="Source Sans Pro"/>
              </a:rPr>
              <a:t>FUNDING REQUIREMENTS FOR </a:t>
            </a:r>
            <a:br>
              <a:rPr lang="en-US" sz="3600" cap="none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600" cap="none" dirty="0">
                <a:latin typeface="Source Sans Pro"/>
                <a:ea typeface="Source Sans Pro"/>
                <a:cs typeface="Source Sans Pro"/>
                <a:sym typeface="Source Sans Pro"/>
              </a:rPr>
              <a:t>ORG SHIRTS :</a:t>
            </a:r>
            <a:r>
              <a:rPr lang="en-US" sz="324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24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324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838200" y="2378624"/>
            <a:ext cx="8153400" cy="417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be listed on your org's budget</a:t>
            </a:r>
          </a:p>
          <a:p>
            <a:pPr marR="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include the ASUCR logo (minimum size 2x2) Preferably include the words "sponsored by“</a:t>
            </a:r>
          </a:p>
          <a:p>
            <a:pPr marR="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need to submit a Print Preview from the VENDOR showing the design and location of the ASUCR logo</a:t>
            </a:r>
          </a:p>
          <a:p>
            <a:pPr marR="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need to submit the proof along with a requisition</a:t>
            </a:r>
          </a:p>
          <a:p>
            <a:pPr marR="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Donate one org shirt to ASUCR that will </a:t>
            </a:r>
            <a:r>
              <a:rPr lang="en-US" sz="2600" dirty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be displayed at the  Bear’s Den </a:t>
            </a:r>
            <a:endParaRPr lang="en-US" sz="2600" dirty="0" smtClean="0">
              <a:solidFill>
                <a:srgbClr val="FFC000"/>
              </a:solidFill>
              <a:latin typeface="Source Sans Pro"/>
              <a:ea typeface="Source Sans Pro"/>
              <a:cs typeface="Source Sans Pro"/>
            </a:endParaRPr>
          </a:p>
          <a:p>
            <a:pPr marR="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Strictly intended for t-shirts only no </a:t>
            </a:r>
            <a:r>
              <a:rPr lang="en-US" sz="4400" dirty="0" err="1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polos</a:t>
            </a:r>
            <a:r>
              <a:rPr lang="en-US" sz="4400" dirty="0" smtClean="0">
                <a:solidFill>
                  <a:srgbClr val="FFC000"/>
                </a:solidFill>
                <a:latin typeface="Source Sans Pro"/>
                <a:ea typeface="Source Sans Pro"/>
                <a:cs typeface="Source Sans Pro"/>
              </a:rPr>
              <a:t> or jackets</a:t>
            </a:r>
            <a:endParaRPr lang="en-US" sz="4400" dirty="0">
              <a:solidFill>
                <a:srgbClr val="FFC000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337</TotalTime>
  <Words>792</Words>
  <Application>Microsoft Office PowerPoint</Application>
  <PresentationFormat>On-screen Show (4:3)</PresentationFormat>
  <Paragraphs>134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Gill Sans MT</vt:lpstr>
      <vt:lpstr>Impact</vt:lpstr>
      <vt:lpstr>Noto Sans Symbols</vt:lpstr>
      <vt:lpstr>Source Sans Pro</vt:lpstr>
      <vt:lpstr>Wingdings</vt:lpstr>
      <vt:lpstr>Badge</vt:lpstr>
      <vt:lpstr>Welcome to the asucr funding</vt:lpstr>
      <vt:lpstr>WHAT IS ASUCR TO STUDENT ORGS?</vt:lpstr>
      <vt:lpstr>TYPES OF ASUCR FUNDING</vt:lpstr>
      <vt:lpstr>PowerPoint Presentation</vt:lpstr>
      <vt:lpstr>PowerPoint Presentation</vt:lpstr>
      <vt:lpstr>PowerPoint Presentation</vt:lpstr>
      <vt:lpstr>ACCOUNT ACTIVATION </vt:lpstr>
      <vt:lpstr>HOW TO ACTIVATE AN ACCOUNT?</vt:lpstr>
      <vt:lpstr>FUNDING REQUIREMENTS FOR  ORG SHIRTS : </vt:lpstr>
      <vt:lpstr>HOW TO APPLY FOR FUNDING  </vt:lpstr>
      <vt:lpstr>OUTREACH</vt:lpstr>
      <vt:lpstr>PowerPoint Presentation</vt:lpstr>
      <vt:lpstr>OUTREACH DIRECTOR &amp; COMMITTEE</vt:lpstr>
      <vt:lpstr>ELIGIBILITY REQUIREMENTS</vt:lpstr>
      <vt:lpstr>PowerPoint Presentation</vt:lpstr>
      <vt:lpstr>PowerPoint Presentation</vt:lpstr>
      <vt:lpstr>OUTREACH HEARING PROCESS</vt:lpstr>
      <vt:lpstr>HOW MUCH MONEY CAN BE AWARDED?</vt:lpstr>
      <vt:lpstr>OUTREACH FUNDS 2018-2019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</dc:creator>
  <cp:lastModifiedBy>Maggie Godinez</cp:lastModifiedBy>
  <cp:revision>30</cp:revision>
  <dcterms:modified xsi:type="dcterms:W3CDTF">2018-09-24T19:22:14Z</dcterms:modified>
</cp:coreProperties>
</file>